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handoutMasterIdLst>
    <p:handoutMasterId r:id="rId89"/>
  </p:handoutMasterIdLst>
  <p:sldIdLst>
    <p:sldId id="294" r:id="rId2"/>
    <p:sldId id="295" r:id="rId3"/>
    <p:sldId id="806" r:id="rId4"/>
    <p:sldId id="296" r:id="rId5"/>
    <p:sldId id="297" r:id="rId6"/>
    <p:sldId id="345" r:id="rId7"/>
    <p:sldId id="332" r:id="rId8"/>
    <p:sldId id="333" r:id="rId9"/>
    <p:sldId id="334" r:id="rId10"/>
    <p:sldId id="335" r:id="rId11"/>
    <p:sldId id="299" r:id="rId12"/>
    <p:sldId id="341" r:id="rId13"/>
    <p:sldId id="342" r:id="rId14"/>
    <p:sldId id="300" r:id="rId15"/>
    <p:sldId id="301" r:id="rId16"/>
    <p:sldId id="336" r:id="rId17"/>
    <p:sldId id="337" r:id="rId18"/>
    <p:sldId id="338" r:id="rId19"/>
    <p:sldId id="339" r:id="rId20"/>
    <p:sldId id="340" r:id="rId21"/>
    <p:sldId id="34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20" r:id="rId38"/>
    <p:sldId id="321" r:id="rId39"/>
    <p:sldId id="319" r:id="rId40"/>
    <p:sldId id="322" r:id="rId41"/>
    <p:sldId id="256" r:id="rId42"/>
    <p:sldId id="257" r:id="rId43"/>
    <p:sldId id="258" r:id="rId44"/>
    <p:sldId id="260" r:id="rId45"/>
    <p:sldId id="259" r:id="rId46"/>
    <p:sldId id="261" r:id="rId47"/>
    <p:sldId id="344" r:id="rId48"/>
    <p:sldId id="262" r:id="rId49"/>
    <p:sldId id="263" r:id="rId50"/>
    <p:sldId id="264" r:id="rId51"/>
    <p:sldId id="266" r:id="rId52"/>
    <p:sldId id="265" r:id="rId53"/>
    <p:sldId id="267" r:id="rId54"/>
    <p:sldId id="268" r:id="rId55"/>
    <p:sldId id="269" r:id="rId56"/>
    <p:sldId id="270" r:id="rId57"/>
    <p:sldId id="271" r:id="rId58"/>
    <p:sldId id="272" r:id="rId59"/>
    <p:sldId id="273" r:id="rId60"/>
    <p:sldId id="274" r:id="rId61"/>
    <p:sldId id="275" r:id="rId62"/>
    <p:sldId id="277" r:id="rId63"/>
    <p:sldId id="278" r:id="rId64"/>
    <p:sldId id="276" r:id="rId65"/>
    <p:sldId id="279" r:id="rId66"/>
    <p:sldId id="280" r:id="rId67"/>
    <p:sldId id="281" r:id="rId68"/>
    <p:sldId id="283" r:id="rId69"/>
    <p:sldId id="282" r:id="rId70"/>
    <p:sldId id="284" r:id="rId71"/>
    <p:sldId id="285" r:id="rId72"/>
    <p:sldId id="286" r:id="rId73"/>
    <p:sldId id="287" r:id="rId74"/>
    <p:sldId id="288" r:id="rId75"/>
    <p:sldId id="289" r:id="rId76"/>
    <p:sldId id="290" r:id="rId77"/>
    <p:sldId id="291" r:id="rId78"/>
    <p:sldId id="325" r:id="rId79"/>
    <p:sldId id="326" r:id="rId80"/>
    <p:sldId id="328" r:id="rId81"/>
    <p:sldId id="329" r:id="rId82"/>
    <p:sldId id="330" r:id="rId83"/>
    <p:sldId id="331" r:id="rId84"/>
    <p:sldId id="327" r:id="rId85"/>
    <p:sldId id="346" r:id="rId86"/>
    <p:sldId id="805" r:id="rId87"/>
  </p:sldIdLst>
  <p:sldSz cx="9144000" cy="6858000" type="screen4x3"/>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AFF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7" d="100"/>
          <a:sy n="87" d="100"/>
        </p:scale>
        <p:origin x="111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30638" y="0"/>
            <a:ext cx="2930525" cy="498475"/>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30525" cy="498475"/>
          </a:xfrm>
          <a:prstGeom prst="rect">
            <a:avLst/>
          </a:prstGeom>
        </p:spPr>
        <p:txBody>
          <a:bodyPr vert="horz" lIns="91440" tIns="45720" rIns="91440" bIns="45720" rtlCol="1"/>
          <a:lstStyle>
            <a:lvl1pPr algn="l">
              <a:defRPr sz="1200"/>
            </a:lvl1pPr>
          </a:lstStyle>
          <a:p>
            <a:fld id="{AA0EB9F4-BF65-4A13-8F37-231F3E266F72}" type="datetimeFigureOut">
              <a:rPr lang="fa-IR" smtClean="0"/>
              <a:t>02/12/1444</a:t>
            </a:fld>
            <a:endParaRPr lang="fa-IR"/>
          </a:p>
        </p:txBody>
      </p:sp>
      <p:sp>
        <p:nvSpPr>
          <p:cNvPr id="4" name="Footer Placeholder 3"/>
          <p:cNvSpPr>
            <a:spLocks noGrp="1"/>
          </p:cNvSpPr>
          <p:nvPr>
            <p:ph type="ftr" sz="quarter" idx="2"/>
          </p:nvPr>
        </p:nvSpPr>
        <p:spPr>
          <a:xfrm>
            <a:off x="3830638" y="9444038"/>
            <a:ext cx="2930525" cy="498475"/>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9444038"/>
            <a:ext cx="2930525" cy="498475"/>
          </a:xfrm>
          <a:prstGeom prst="rect">
            <a:avLst/>
          </a:prstGeom>
        </p:spPr>
        <p:txBody>
          <a:bodyPr vert="horz" lIns="91440" tIns="45720" rIns="91440" bIns="45720" rtlCol="1" anchor="b"/>
          <a:lstStyle>
            <a:lvl1pPr algn="l">
              <a:defRPr sz="1200"/>
            </a:lvl1pPr>
          </a:lstStyle>
          <a:p>
            <a:fld id="{73350F0E-8988-4365-9334-B19D89382E9B}" type="slidenum">
              <a:rPr lang="fa-IR" smtClean="0"/>
              <a:t>‹#›</a:t>
            </a:fld>
            <a:endParaRPr lang="fa-IR"/>
          </a:p>
        </p:txBody>
      </p:sp>
    </p:spTree>
    <p:extLst>
      <p:ext uri="{BB962C8B-B14F-4D97-AF65-F5344CB8AC3E}">
        <p14:creationId xmlns:p14="http://schemas.microsoft.com/office/powerpoint/2010/main" val="17844535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31326" y="0"/>
            <a:ext cx="2929837" cy="49885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66" y="0"/>
            <a:ext cx="2929837" cy="498852"/>
          </a:xfrm>
          <a:prstGeom prst="rect">
            <a:avLst/>
          </a:prstGeom>
        </p:spPr>
        <p:txBody>
          <a:bodyPr vert="horz" lIns="91440" tIns="45720" rIns="91440" bIns="45720" rtlCol="1"/>
          <a:lstStyle>
            <a:lvl1pPr algn="l">
              <a:defRPr sz="1200"/>
            </a:lvl1pPr>
          </a:lstStyle>
          <a:p>
            <a:fld id="{C722E382-E370-4D42-B719-25FD08B7D6DA}" type="datetimeFigureOut">
              <a:rPr lang="fa-IR" smtClean="0"/>
              <a:t>02/12/1444</a:t>
            </a:fld>
            <a:endParaRPr lang="fa-IR"/>
          </a:p>
        </p:txBody>
      </p:sp>
      <p:sp>
        <p:nvSpPr>
          <p:cNvPr id="4" name="Slide Image Placeholder 3"/>
          <p:cNvSpPr>
            <a:spLocks noGrp="1" noRot="1" noChangeAspect="1"/>
          </p:cNvSpPr>
          <p:nvPr>
            <p:ph type="sldImg" idx="2"/>
          </p:nvPr>
        </p:nvSpPr>
        <p:spPr>
          <a:xfrm>
            <a:off x="1144588" y="1243013"/>
            <a:ext cx="4471987" cy="3355975"/>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31326" y="9443662"/>
            <a:ext cx="2929837" cy="498851"/>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66" y="9443662"/>
            <a:ext cx="2929837" cy="498851"/>
          </a:xfrm>
          <a:prstGeom prst="rect">
            <a:avLst/>
          </a:prstGeom>
        </p:spPr>
        <p:txBody>
          <a:bodyPr vert="horz" lIns="91440" tIns="45720" rIns="91440" bIns="45720" rtlCol="1" anchor="b"/>
          <a:lstStyle>
            <a:lvl1pPr algn="l">
              <a:defRPr sz="1200"/>
            </a:lvl1pPr>
          </a:lstStyle>
          <a:p>
            <a:fld id="{8AF05AB4-1F1A-41B9-ABC9-E4F9E23E8191}" type="slidenum">
              <a:rPr lang="fa-IR" smtClean="0"/>
              <a:t>‹#›</a:t>
            </a:fld>
            <a:endParaRPr lang="fa-IR"/>
          </a:p>
        </p:txBody>
      </p:sp>
    </p:spTree>
    <p:extLst>
      <p:ext uri="{BB962C8B-B14F-4D97-AF65-F5344CB8AC3E}">
        <p14:creationId xmlns:p14="http://schemas.microsoft.com/office/powerpoint/2010/main" val="2092378602"/>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AF05AB4-1F1A-41B9-ABC9-E4F9E23E8191}" type="slidenum">
              <a:rPr lang="fa-IR" smtClean="0"/>
              <a:t>1</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77516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
        <p:nvSpPr>
          <p:cNvPr id="5" name="Slide Number Placeholder 4"/>
          <p:cNvSpPr>
            <a:spLocks noGrp="1"/>
          </p:cNvSpPr>
          <p:nvPr>
            <p:ph type="sldNum" sz="quarter" idx="11"/>
          </p:nvPr>
        </p:nvSpPr>
        <p:spPr/>
        <p:txBody>
          <a:bodyPr/>
          <a:lstStyle/>
          <a:p>
            <a:fld id="{8AF05AB4-1F1A-41B9-ABC9-E4F9E23E8191}" type="slidenum">
              <a:rPr lang="fa-IR" smtClean="0"/>
              <a:t>7</a:t>
            </a:fld>
            <a:endParaRPr lang="fa-IR"/>
          </a:p>
        </p:txBody>
      </p:sp>
    </p:spTree>
    <p:extLst>
      <p:ext uri="{BB962C8B-B14F-4D97-AF65-F5344CB8AC3E}">
        <p14:creationId xmlns:p14="http://schemas.microsoft.com/office/powerpoint/2010/main" val="200413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
        <p:nvSpPr>
          <p:cNvPr id="5" name="Slide Number Placeholder 4"/>
          <p:cNvSpPr>
            <a:spLocks noGrp="1"/>
          </p:cNvSpPr>
          <p:nvPr>
            <p:ph type="sldNum" sz="quarter" idx="11"/>
          </p:nvPr>
        </p:nvSpPr>
        <p:spPr/>
        <p:txBody>
          <a:bodyPr/>
          <a:lstStyle/>
          <a:p>
            <a:fld id="{8AF05AB4-1F1A-41B9-ABC9-E4F9E23E8191}" type="slidenum">
              <a:rPr lang="fa-IR" smtClean="0"/>
              <a:t>11</a:t>
            </a:fld>
            <a:endParaRPr lang="fa-IR"/>
          </a:p>
        </p:txBody>
      </p:sp>
    </p:spTree>
    <p:extLst>
      <p:ext uri="{BB962C8B-B14F-4D97-AF65-F5344CB8AC3E}">
        <p14:creationId xmlns:p14="http://schemas.microsoft.com/office/powerpoint/2010/main" val="281783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AF05AB4-1F1A-41B9-ABC9-E4F9E23E8191}" type="slidenum">
              <a:rPr lang="fa-IR" smtClean="0"/>
              <a:t>15</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393290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AF05AB4-1F1A-41B9-ABC9-E4F9E23E8191}" type="slidenum">
              <a:rPr lang="fa-IR" smtClean="0"/>
              <a:t>16</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358058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AF05AB4-1F1A-41B9-ABC9-E4F9E23E8191}" type="slidenum">
              <a:rPr lang="fa-IR" smtClean="0"/>
              <a:t>28</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363587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AF05AB4-1F1A-41B9-ABC9-E4F9E23E8191}" type="slidenum">
              <a:rPr lang="fa-IR" smtClean="0"/>
              <a:t>32</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63642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AF05AB4-1F1A-41B9-ABC9-E4F9E23E8191}" type="slidenum">
              <a:rPr lang="fa-IR" smtClean="0"/>
              <a:t>79</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357715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B68F7-4074-4CEC-9B3F-19A59563B248}" type="datetime8">
              <a:rPr lang="fa-IR" smtClean="0"/>
              <a:t>20 ژوئن 23</a:t>
            </a:fld>
            <a:endParaRPr lang="fa-IR"/>
          </a:p>
        </p:txBody>
      </p:sp>
      <p:sp>
        <p:nvSpPr>
          <p:cNvPr id="5" name="Footer Placeholder 4"/>
          <p:cNvSpPr>
            <a:spLocks noGrp="1"/>
          </p:cNvSpPr>
          <p:nvPr>
            <p:ph type="ftr" sz="quarter" idx="11"/>
          </p:nvPr>
        </p:nvSpPr>
        <p:spPr/>
        <p:txBody>
          <a:bodyPr/>
          <a:lstStyle/>
          <a:p>
            <a:r>
              <a:rPr lang="en-US"/>
              <a:t>Bahmaniie.ir</a:t>
            </a:r>
            <a:endParaRPr lang="fa-IR"/>
          </a:p>
        </p:txBody>
      </p:sp>
      <p:sp>
        <p:nvSpPr>
          <p:cNvPr id="6" name="Slide Number Placeholder 5"/>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228176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3C2EA-CA2B-4C9C-8D13-66C183FEDB29}" type="datetime8">
              <a:rPr lang="fa-IR" smtClean="0"/>
              <a:t>20 ژوئن 23</a:t>
            </a:fld>
            <a:endParaRPr lang="fa-IR"/>
          </a:p>
        </p:txBody>
      </p:sp>
      <p:sp>
        <p:nvSpPr>
          <p:cNvPr id="5" name="Footer Placeholder 4"/>
          <p:cNvSpPr>
            <a:spLocks noGrp="1"/>
          </p:cNvSpPr>
          <p:nvPr>
            <p:ph type="ftr" sz="quarter" idx="11"/>
          </p:nvPr>
        </p:nvSpPr>
        <p:spPr/>
        <p:txBody>
          <a:bodyPr/>
          <a:lstStyle/>
          <a:p>
            <a:r>
              <a:rPr lang="en-US"/>
              <a:t>Bahmaniie.ir</a:t>
            </a:r>
            <a:endParaRPr lang="fa-IR"/>
          </a:p>
        </p:txBody>
      </p:sp>
      <p:sp>
        <p:nvSpPr>
          <p:cNvPr id="6" name="Slide Number Placeholder 5"/>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305184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64C23-FE8D-4810-BDEA-BB4B5C4FBB22}" type="datetime8">
              <a:rPr lang="fa-IR" smtClean="0"/>
              <a:t>20 ژوئن 23</a:t>
            </a:fld>
            <a:endParaRPr lang="fa-IR"/>
          </a:p>
        </p:txBody>
      </p:sp>
      <p:sp>
        <p:nvSpPr>
          <p:cNvPr id="5" name="Footer Placeholder 4"/>
          <p:cNvSpPr>
            <a:spLocks noGrp="1"/>
          </p:cNvSpPr>
          <p:nvPr>
            <p:ph type="ftr" sz="quarter" idx="11"/>
          </p:nvPr>
        </p:nvSpPr>
        <p:spPr/>
        <p:txBody>
          <a:bodyPr/>
          <a:lstStyle/>
          <a:p>
            <a:r>
              <a:rPr lang="en-US"/>
              <a:t>Bahmaniie.ir</a:t>
            </a:r>
            <a:endParaRPr lang="fa-IR"/>
          </a:p>
        </p:txBody>
      </p:sp>
      <p:sp>
        <p:nvSpPr>
          <p:cNvPr id="6" name="Slide Number Placeholder 5"/>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96364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A777A-E039-4406-9E85-93E70A14D7CF}" type="datetime8">
              <a:rPr lang="fa-IR" smtClean="0"/>
              <a:t>20 ژوئن 23</a:t>
            </a:fld>
            <a:endParaRPr lang="fa-IR"/>
          </a:p>
        </p:txBody>
      </p:sp>
      <p:sp>
        <p:nvSpPr>
          <p:cNvPr id="5" name="Footer Placeholder 4"/>
          <p:cNvSpPr>
            <a:spLocks noGrp="1"/>
          </p:cNvSpPr>
          <p:nvPr>
            <p:ph type="ftr" sz="quarter" idx="11"/>
          </p:nvPr>
        </p:nvSpPr>
        <p:spPr/>
        <p:txBody>
          <a:bodyPr/>
          <a:lstStyle/>
          <a:p>
            <a:r>
              <a:rPr lang="en-US"/>
              <a:t>Bahmaniie.ir</a:t>
            </a:r>
            <a:endParaRPr lang="fa-IR"/>
          </a:p>
        </p:txBody>
      </p:sp>
      <p:sp>
        <p:nvSpPr>
          <p:cNvPr id="6" name="Slide Number Placeholder 5"/>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427105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6A750F-13D8-47BA-A086-98E0927EFD20}" type="datetime8">
              <a:rPr lang="fa-IR" smtClean="0"/>
              <a:t>20 ژوئن 23</a:t>
            </a:fld>
            <a:endParaRPr lang="fa-IR"/>
          </a:p>
        </p:txBody>
      </p:sp>
      <p:sp>
        <p:nvSpPr>
          <p:cNvPr id="5" name="Footer Placeholder 4"/>
          <p:cNvSpPr>
            <a:spLocks noGrp="1"/>
          </p:cNvSpPr>
          <p:nvPr>
            <p:ph type="ftr" sz="quarter" idx="11"/>
          </p:nvPr>
        </p:nvSpPr>
        <p:spPr/>
        <p:txBody>
          <a:bodyPr/>
          <a:lstStyle/>
          <a:p>
            <a:r>
              <a:rPr lang="en-US"/>
              <a:t>Bahmaniie.ir</a:t>
            </a:r>
            <a:endParaRPr lang="fa-IR"/>
          </a:p>
        </p:txBody>
      </p:sp>
      <p:sp>
        <p:nvSpPr>
          <p:cNvPr id="6" name="Slide Number Placeholder 5"/>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163550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E910E8-46D0-4A00-8B57-282E6F8F5417}" type="datetime8">
              <a:rPr lang="fa-IR" smtClean="0"/>
              <a:t>20 ژوئن 23</a:t>
            </a:fld>
            <a:endParaRPr lang="fa-IR"/>
          </a:p>
        </p:txBody>
      </p:sp>
      <p:sp>
        <p:nvSpPr>
          <p:cNvPr id="6" name="Footer Placeholder 5"/>
          <p:cNvSpPr>
            <a:spLocks noGrp="1"/>
          </p:cNvSpPr>
          <p:nvPr>
            <p:ph type="ftr" sz="quarter" idx="11"/>
          </p:nvPr>
        </p:nvSpPr>
        <p:spPr/>
        <p:txBody>
          <a:bodyPr/>
          <a:lstStyle/>
          <a:p>
            <a:r>
              <a:rPr lang="en-US"/>
              <a:t>Bahmaniie.ir</a:t>
            </a:r>
            <a:endParaRPr lang="fa-IR"/>
          </a:p>
        </p:txBody>
      </p:sp>
      <p:sp>
        <p:nvSpPr>
          <p:cNvPr id="7" name="Slide Number Placeholder 6"/>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389417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28D2C-C26A-4E10-B5AB-68B13CC7ABC8}" type="datetime8">
              <a:rPr lang="fa-IR" smtClean="0"/>
              <a:t>20 ژوئن 23</a:t>
            </a:fld>
            <a:endParaRPr lang="fa-IR"/>
          </a:p>
        </p:txBody>
      </p:sp>
      <p:sp>
        <p:nvSpPr>
          <p:cNvPr id="8" name="Footer Placeholder 7"/>
          <p:cNvSpPr>
            <a:spLocks noGrp="1"/>
          </p:cNvSpPr>
          <p:nvPr>
            <p:ph type="ftr" sz="quarter" idx="11"/>
          </p:nvPr>
        </p:nvSpPr>
        <p:spPr/>
        <p:txBody>
          <a:bodyPr/>
          <a:lstStyle/>
          <a:p>
            <a:r>
              <a:rPr lang="en-US"/>
              <a:t>Bahmaniie.ir</a:t>
            </a:r>
            <a:endParaRPr lang="fa-IR"/>
          </a:p>
        </p:txBody>
      </p:sp>
      <p:sp>
        <p:nvSpPr>
          <p:cNvPr id="9" name="Slide Number Placeholder 8"/>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251524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38F261-1377-4E5C-A30C-835BBF186BB4}" type="datetime8">
              <a:rPr lang="fa-IR" smtClean="0"/>
              <a:t>20 ژوئن 23</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
        <p:nvSpPr>
          <p:cNvPr id="5" name="Slide Number Placeholder 4"/>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348551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B6F05-ED92-4DA6-B09A-45027A6AA4B8}" type="datetime8">
              <a:rPr lang="fa-IR" smtClean="0"/>
              <a:t>20 ژوئن 23</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
        <p:nvSpPr>
          <p:cNvPr id="4" name="Slide Number Placeholder 3"/>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283171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165923-1112-49C0-A852-999DF3619C5E}" type="datetime8">
              <a:rPr lang="fa-IR" smtClean="0"/>
              <a:t>20 ژوئن 23</a:t>
            </a:fld>
            <a:endParaRPr lang="fa-IR"/>
          </a:p>
        </p:txBody>
      </p:sp>
      <p:sp>
        <p:nvSpPr>
          <p:cNvPr id="6" name="Footer Placeholder 5"/>
          <p:cNvSpPr>
            <a:spLocks noGrp="1"/>
          </p:cNvSpPr>
          <p:nvPr>
            <p:ph type="ftr" sz="quarter" idx="11"/>
          </p:nvPr>
        </p:nvSpPr>
        <p:spPr/>
        <p:txBody>
          <a:bodyPr/>
          <a:lstStyle/>
          <a:p>
            <a:r>
              <a:rPr lang="en-US"/>
              <a:t>Bahmaniie.ir</a:t>
            </a:r>
            <a:endParaRPr lang="fa-IR"/>
          </a:p>
        </p:txBody>
      </p:sp>
      <p:sp>
        <p:nvSpPr>
          <p:cNvPr id="7" name="Slide Number Placeholder 6"/>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228319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5F8702-EB48-48B4-B8E7-A8F03ADB2E54}" type="datetime8">
              <a:rPr lang="fa-IR" smtClean="0"/>
              <a:t>20 ژوئن 23</a:t>
            </a:fld>
            <a:endParaRPr lang="fa-IR"/>
          </a:p>
        </p:txBody>
      </p:sp>
      <p:sp>
        <p:nvSpPr>
          <p:cNvPr id="6" name="Footer Placeholder 5"/>
          <p:cNvSpPr>
            <a:spLocks noGrp="1"/>
          </p:cNvSpPr>
          <p:nvPr>
            <p:ph type="ftr" sz="quarter" idx="11"/>
          </p:nvPr>
        </p:nvSpPr>
        <p:spPr/>
        <p:txBody>
          <a:bodyPr/>
          <a:lstStyle/>
          <a:p>
            <a:r>
              <a:rPr lang="en-US"/>
              <a:t>Bahmaniie.ir</a:t>
            </a:r>
            <a:endParaRPr lang="fa-IR"/>
          </a:p>
        </p:txBody>
      </p:sp>
      <p:sp>
        <p:nvSpPr>
          <p:cNvPr id="7" name="Slide Number Placeholder 6"/>
          <p:cNvSpPr>
            <a:spLocks noGrp="1"/>
          </p:cNvSpPr>
          <p:nvPr>
            <p:ph type="sldNum" sz="quarter" idx="12"/>
          </p:nvPr>
        </p:nvSpPr>
        <p:spPr/>
        <p:txBody>
          <a:bodyPr/>
          <a:lstStyle/>
          <a:p>
            <a:fld id="{AC122D1C-E5F7-4783-BDC9-674F490CCAF7}" type="slidenum">
              <a:rPr lang="fa-IR" smtClean="0"/>
              <a:t>‹#›</a:t>
            </a:fld>
            <a:endParaRPr lang="fa-IR"/>
          </a:p>
        </p:txBody>
      </p:sp>
    </p:spTree>
    <p:extLst>
      <p:ext uri="{BB962C8B-B14F-4D97-AF65-F5344CB8AC3E}">
        <p14:creationId xmlns:p14="http://schemas.microsoft.com/office/powerpoint/2010/main" val="68318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bg1"/>
            </a:gs>
            <a:gs pos="36000">
              <a:schemeClr val="bg1"/>
            </a:gs>
            <a:gs pos="0">
              <a:schemeClr val="accent1">
                <a:lumMod val="45000"/>
                <a:lumOff val="55000"/>
              </a:schemeClr>
            </a:gs>
            <a:gs pos="57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60ADF-39B0-4FB9-BB75-B09D2FB23DF3}" type="datetime8">
              <a:rPr lang="fa-IR" smtClean="0"/>
              <a:t>20 ژوئن 23</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Bahmaniie.ir</a:t>
            </a:r>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22D1C-E5F7-4783-BDC9-674F490CCAF7}" type="slidenum">
              <a:rPr lang="fa-IR" smtClean="0"/>
              <a:t>‹#›</a:t>
            </a:fld>
            <a:endParaRPr lang="fa-IR"/>
          </a:p>
        </p:txBody>
      </p:sp>
    </p:spTree>
    <p:extLst>
      <p:ext uri="{BB962C8B-B14F-4D97-AF65-F5344CB8AC3E}">
        <p14:creationId xmlns:p14="http://schemas.microsoft.com/office/powerpoint/2010/main" val="1401178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ahmaniie.ir/msp-01-2-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ahmaniie.ir/resume-21/about-us" TargetMode="External"/><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bahmaniie.ir/reschedule-replan" TargetMode="External"/><Relationship Id="rId3" Type="http://schemas.openxmlformats.org/officeDocument/2006/relationships/hyperlink" Target="https://bahmaniie.ir/parkinson" TargetMode="External"/><Relationship Id="rId7" Type="http://schemas.openxmlformats.org/officeDocument/2006/relationships/hyperlink" Target="https://bahmaniie.ir/post-70" TargetMode="External"/><Relationship Id="rId2" Type="http://schemas.openxmlformats.org/officeDocument/2006/relationships/hyperlink" Target="https://bahmaniie.ir/p6-02" TargetMode="External"/><Relationship Id="rId1" Type="http://schemas.openxmlformats.org/officeDocument/2006/relationships/slideLayout" Target="../slideLayouts/slideLayout5.xml"/><Relationship Id="rId6" Type="http://schemas.openxmlformats.org/officeDocument/2006/relationships/hyperlink" Target="https://bahmaniie.ir/portfolio-01" TargetMode="External"/><Relationship Id="rId5" Type="http://schemas.openxmlformats.org/officeDocument/2006/relationships/hyperlink" Target="https://bahmaniie.ir/risk-management-02" TargetMode="External"/><Relationship Id="rId4" Type="http://schemas.openxmlformats.org/officeDocument/2006/relationships/hyperlink" Target="https://bahmaniie.ir/schedule-compression"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microsoft.com/office/2007/relationships/hdphoto" Target="../media/hdphoto5.wdp"/></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0.PNG"/><Relationship Id="rId4" Type="http://schemas.microsoft.com/office/2007/relationships/hdphoto" Target="../media/hdphoto7.wdp"/></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s://bahmaniie.ir/reschedule-replan" TargetMode="External"/><Relationship Id="rId3" Type="http://schemas.openxmlformats.org/officeDocument/2006/relationships/hyperlink" Target="https://bahmaniie.ir/parkinson" TargetMode="External"/><Relationship Id="rId7" Type="http://schemas.openxmlformats.org/officeDocument/2006/relationships/hyperlink" Target="https://bahmaniie.ir/post-70" TargetMode="External"/><Relationship Id="rId2" Type="http://schemas.openxmlformats.org/officeDocument/2006/relationships/hyperlink" Target="https://bahmaniie.ir/p6-02" TargetMode="External"/><Relationship Id="rId1" Type="http://schemas.openxmlformats.org/officeDocument/2006/relationships/slideLayout" Target="../slideLayouts/slideLayout5.xml"/><Relationship Id="rId6" Type="http://schemas.openxmlformats.org/officeDocument/2006/relationships/hyperlink" Target="https://bahmaniie.ir/portfolio-01" TargetMode="External"/><Relationship Id="rId5" Type="http://schemas.openxmlformats.org/officeDocument/2006/relationships/hyperlink" Target="https://bahmaniie.ir/risk-management-02" TargetMode="External"/><Relationship Id="rId4" Type="http://schemas.openxmlformats.org/officeDocument/2006/relationships/hyperlink" Target="https://bahmaniie.ir/schedule-compression"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22049" y="2443908"/>
            <a:ext cx="6299902" cy="4095005"/>
          </a:xfrm>
        </p:spPr>
      </p:pic>
      <p:sp>
        <p:nvSpPr>
          <p:cNvPr id="3" name="Slide Number Placeholder 2"/>
          <p:cNvSpPr>
            <a:spLocks noGrp="1"/>
          </p:cNvSpPr>
          <p:nvPr>
            <p:ph type="sldNum" sz="quarter" idx="12"/>
          </p:nvPr>
        </p:nvSpPr>
        <p:spPr/>
        <p:txBody>
          <a:bodyPr/>
          <a:lstStyle/>
          <a:p>
            <a:fld id="{AC122D1C-E5F7-4783-BDC9-674F490CCAF7}" type="slidenum">
              <a:rPr lang="fa-IR" smtClean="0"/>
              <a:t>1</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93361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22D1C-E5F7-4783-BDC9-674F490CCAF7}" type="slidenum">
              <a:rPr lang="fa-IR" smtClean="0"/>
              <a:t>10</a:t>
            </a:fld>
            <a:endParaRPr lang="fa-I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708" t="8800" r="6021" b="5057"/>
          <a:stretch/>
        </p:blipFill>
        <p:spPr>
          <a:xfrm rot="5400000">
            <a:off x="1728887" y="-239133"/>
            <a:ext cx="5239822" cy="721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1047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42054" y="1807846"/>
            <a:ext cx="8977799" cy="115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bg2"/>
              </a:buClr>
              <a:buSzPct val="75000"/>
              <a:buFont typeface="Wingdings" panose="05000000000000000000" pitchFamily="2" charset="2"/>
              <a:buChar char="n"/>
              <a:defRPr sz="4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35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9pPr>
          </a:lstStyle>
          <a:p>
            <a:pPr>
              <a:lnSpc>
                <a:spcPct val="200000"/>
              </a:lnSpc>
              <a:spcBef>
                <a:spcPct val="0"/>
              </a:spcBef>
              <a:buClrTx/>
              <a:buSzTx/>
              <a:buFontTx/>
              <a:buNone/>
            </a:pPr>
            <a:r>
              <a:rPr lang="fa-IR" altLang="fa-IR" sz="1732" b="1" dirty="0">
                <a:cs typeface="B Nazanin" panose="00000400000000000000" pitchFamily="2" charset="-78"/>
              </a:rPr>
              <a:t>طراحی ساختار شکست کار پروژه یا </a:t>
            </a:r>
            <a:r>
              <a:rPr lang="en-US" altLang="fa-IR" sz="1732" b="1" dirty="0">
                <a:cs typeface="B Nazanin" panose="00000400000000000000" pitchFamily="2" charset="-78"/>
              </a:rPr>
              <a:t> WBS </a:t>
            </a:r>
            <a:r>
              <a:rPr lang="fa-IR" altLang="fa-IR" sz="1732" b="1" dirty="0">
                <a:cs typeface="B Nazanin" panose="00000400000000000000" pitchFamily="2" charset="-78"/>
              </a:rPr>
              <a:t>در </a:t>
            </a:r>
            <a:r>
              <a:rPr lang="fa-IR" altLang="fa-IR" sz="1732" b="1" dirty="0" err="1">
                <a:cs typeface="B Nazanin" panose="00000400000000000000" pitchFamily="2" charset="-78"/>
              </a:rPr>
              <a:t>پریماورا</a:t>
            </a:r>
            <a:r>
              <a:rPr lang="fa-IR" altLang="fa-IR" sz="1732" b="1" dirty="0">
                <a:cs typeface="B Nazanin" panose="00000400000000000000" pitchFamily="2" charset="-78"/>
              </a:rPr>
              <a:t> از گام های بسیار ضروری و مرسوم در مدیریت پروژه </a:t>
            </a:r>
            <a:r>
              <a:rPr lang="fa-IR" altLang="fa-IR" sz="1732" b="1" dirty="0" err="1">
                <a:cs typeface="B Nazanin" panose="00000400000000000000" pitchFamily="2" charset="-78"/>
              </a:rPr>
              <a:t>هاست</a:t>
            </a:r>
            <a:r>
              <a:rPr lang="fa-IR" altLang="fa-IR" sz="1732" b="1" dirty="0">
                <a:cs typeface="B Nazanin" panose="00000400000000000000" pitchFamily="2" charset="-78"/>
              </a:rPr>
              <a:t>. </a:t>
            </a:r>
          </a:p>
          <a:p>
            <a:pPr>
              <a:lnSpc>
                <a:spcPct val="200000"/>
              </a:lnSpc>
              <a:spcBef>
                <a:spcPct val="0"/>
              </a:spcBef>
              <a:buClrTx/>
              <a:buSzTx/>
              <a:buFontTx/>
              <a:buNone/>
            </a:pPr>
            <a:r>
              <a:rPr lang="fa-IR" altLang="fa-IR" sz="1732" b="1" dirty="0">
                <a:cs typeface="B Nazanin" panose="00000400000000000000" pitchFamily="2" charset="-78"/>
              </a:rPr>
              <a:t>طراحی ساختار شکست کار پروژه یا </a:t>
            </a:r>
            <a:r>
              <a:rPr lang="en-US" altLang="fa-IR" sz="1732" b="1" dirty="0">
                <a:cs typeface="B Nazanin" panose="00000400000000000000" pitchFamily="2" charset="-78"/>
              </a:rPr>
              <a:t> WBS </a:t>
            </a:r>
            <a:r>
              <a:rPr lang="fa-IR" altLang="fa-IR" sz="1732" b="1" dirty="0">
                <a:cs typeface="B Nazanin" panose="00000400000000000000" pitchFamily="2" charset="-78"/>
              </a:rPr>
              <a:t> گام مهمی جهت تعریف ، برنامه ریزی و کنترل محدوده پروژه ها است.</a:t>
            </a:r>
            <a:endParaRPr lang="fa-IR" altLang="fa-IR" sz="1732" b="1" dirty="0">
              <a:solidFill>
                <a:srgbClr val="FF0000"/>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204987" y="3304296"/>
            <a:ext cx="6547335" cy="2805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AC122D1C-E5F7-4783-BDC9-674F490CCAF7}" type="slidenum">
              <a:rPr lang="fa-IR" smtClean="0"/>
              <a:t>11</a:t>
            </a:fld>
            <a:endParaRPr lang="fa-IR"/>
          </a:p>
        </p:txBody>
      </p:sp>
      <p:sp>
        <p:nvSpPr>
          <p:cNvPr id="4" name="Curved Up Ribbon 3"/>
          <p:cNvSpPr/>
          <p:nvPr/>
        </p:nvSpPr>
        <p:spPr>
          <a:xfrm>
            <a:off x="441788" y="133565"/>
            <a:ext cx="8414535" cy="1582220"/>
          </a:xfrm>
          <a:prstGeom prst="ellipseRibbon2">
            <a:avLst>
              <a:gd name="adj1" fmla="val 25000"/>
              <a:gd name="adj2" fmla="val 65508"/>
              <a:gd name="adj3" fmla="val 12500"/>
            </a:avLst>
          </a:prstGeom>
          <a:solidFill>
            <a:srgbClr val="AFF3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altLang="fa-IR" sz="3200" b="1" dirty="0">
                <a:cs typeface="B Titr" panose="00000700000000000000" pitchFamily="2" charset="-78"/>
              </a:rPr>
              <a:t> </a:t>
            </a:r>
            <a:r>
              <a:rPr lang="en-US" altLang="fa-IR" sz="3200" b="1" dirty="0">
                <a:ln w="0"/>
                <a:solidFill>
                  <a:schemeClr val="tx1"/>
                </a:solidFill>
                <a:effectLst>
                  <a:outerShdw blurRad="38100" dist="19050" dir="2700000" algn="tl" rotWithShape="0">
                    <a:schemeClr val="dk1">
                      <a:alpha val="40000"/>
                    </a:schemeClr>
                  </a:outerShdw>
                </a:effectLst>
                <a:cs typeface="B Titr" panose="00000700000000000000" pitchFamily="2" charset="-78"/>
              </a:rPr>
              <a:t>WBS</a:t>
            </a:r>
            <a:r>
              <a:rPr lang="en-US" altLang="fa-IR" sz="3200" dirty="0">
                <a:ln w="0"/>
                <a:solidFill>
                  <a:schemeClr val="tx1"/>
                </a:solidFill>
                <a:effectLst>
                  <a:outerShdw blurRad="38100" dist="19050" dir="2700000" algn="tl" rotWithShape="0">
                    <a:schemeClr val="dk1">
                      <a:alpha val="40000"/>
                    </a:schemeClr>
                  </a:outerShdw>
                </a:effectLst>
                <a:cs typeface="B Titr" panose="00000700000000000000" pitchFamily="2" charset="-78"/>
              </a:rPr>
              <a:t>  </a:t>
            </a:r>
            <a:r>
              <a:rPr lang="fa-IR" altLang="fa-IR" sz="3200" dirty="0">
                <a:ln w="0"/>
                <a:solidFill>
                  <a:schemeClr val="tx1"/>
                </a:solidFill>
                <a:effectLst>
                  <a:outerShdw blurRad="38100" dist="19050" dir="2700000" algn="tl" rotWithShape="0">
                    <a:schemeClr val="dk1">
                      <a:alpha val="40000"/>
                    </a:schemeClr>
                  </a:outerShdw>
                </a:effectLst>
                <a:cs typeface="B Titr" panose="00000700000000000000" pitchFamily="2" charset="-78"/>
              </a:rPr>
              <a:t>ساختار شکست کار</a:t>
            </a:r>
            <a:br>
              <a:rPr lang="fa-IR" altLang="fa-IR" sz="3200" b="1" dirty="0">
                <a:cs typeface="B Titr" panose="00000700000000000000" pitchFamily="2" charset="-78"/>
              </a:rPr>
            </a:br>
            <a:r>
              <a:rPr lang="ar-SA" altLang="fa-IR" sz="3200" b="1" dirty="0">
                <a:solidFill>
                  <a:srgbClr val="FF0000"/>
                </a:solidFill>
              </a:rPr>
              <a:t>W</a:t>
            </a:r>
            <a:r>
              <a:rPr lang="ar-SA" altLang="fa-IR" sz="3200" dirty="0">
                <a:solidFill>
                  <a:srgbClr val="FF0000"/>
                </a:solidFill>
              </a:rPr>
              <a:t>ork </a:t>
            </a:r>
            <a:r>
              <a:rPr lang="ar-SA" altLang="fa-IR" sz="3200" b="1" dirty="0">
                <a:solidFill>
                  <a:srgbClr val="FF0000"/>
                </a:solidFill>
              </a:rPr>
              <a:t>B</a:t>
            </a:r>
            <a:r>
              <a:rPr lang="ar-SA" altLang="fa-IR" sz="3200" dirty="0">
                <a:solidFill>
                  <a:srgbClr val="FF0000"/>
                </a:solidFill>
              </a:rPr>
              <a:t>reakdown </a:t>
            </a:r>
            <a:r>
              <a:rPr lang="ar-SA" altLang="fa-IR" sz="3200" b="1" dirty="0">
                <a:solidFill>
                  <a:srgbClr val="FF0000"/>
                </a:solidFill>
              </a:rPr>
              <a:t>S</a:t>
            </a:r>
            <a:r>
              <a:rPr lang="ar-SA" altLang="fa-IR" sz="3200" dirty="0">
                <a:solidFill>
                  <a:srgbClr val="FF0000"/>
                </a:solidFill>
              </a:rPr>
              <a:t>tructure</a:t>
            </a:r>
            <a:endParaRPr lang="fa-IR" sz="3200" dirty="0"/>
          </a:p>
        </p:txBody>
      </p:sp>
      <p:sp>
        <p:nvSpPr>
          <p:cNvPr id="5" name="Footer Placeholder 4"/>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73844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07271" y="6366626"/>
            <a:ext cx="2057400" cy="365125"/>
          </a:xfrm>
        </p:spPr>
        <p:txBody>
          <a:bodyPr/>
          <a:lstStyle/>
          <a:p>
            <a:fld id="{AC122D1C-E5F7-4783-BDC9-674F490CCAF7}" type="slidenum">
              <a:rPr lang="fa-IR" smtClean="0"/>
              <a:t>12</a:t>
            </a:fld>
            <a:endParaRPr lang="fa-I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507"/>
          <a:stretch/>
        </p:blipFill>
        <p:spPr>
          <a:xfrm>
            <a:off x="563260" y="2537814"/>
            <a:ext cx="7717711" cy="4320186"/>
          </a:xfrm>
          <a:prstGeom prst="rect">
            <a:avLst/>
          </a:prstGeom>
        </p:spPr>
      </p:pic>
      <p:sp>
        <p:nvSpPr>
          <p:cNvPr id="5" name="Rounded Rectangle 4"/>
          <p:cNvSpPr/>
          <p:nvPr/>
        </p:nvSpPr>
        <p:spPr>
          <a:xfrm>
            <a:off x="4470323" y="352982"/>
            <a:ext cx="4167352" cy="814551"/>
          </a:xfrm>
          <a:prstGeom prst="roundRect">
            <a:avLst>
              <a:gd name="adj" fmla="val 31761"/>
            </a:avLst>
          </a:prstGeom>
        </p:spPr>
        <p:style>
          <a:lnRef idx="2">
            <a:schemeClr val="accent5"/>
          </a:lnRef>
          <a:fillRef idx="1">
            <a:schemeClr val="lt1"/>
          </a:fillRef>
          <a:effectRef idx="0">
            <a:schemeClr val="accent5"/>
          </a:effectRef>
          <a:fontRef idx="minor">
            <a:schemeClr val="dk1"/>
          </a:fontRef>
        </p:style>
        <p:txBody>
          <a:bodyPr rtlCol="1" anchor="t"/>
          <a:lstStyle/>
          <a:p>
            <a:pPr algn="ctr" rtl="1"/>
            <a:r>
              <a:rPr lang="fa-IR" sz="3200" dirty="0">
                <a:solidFill>
                  <a:schemeClr val="tx1"/>
                </a:solidFill>
                <a:cs typeface="B Titr" panose="00000700000000000000" pitchFamily="2" charset="-78"/>
              </a:rPr>
              <a:t>هدف از تهیه</a:t>
            </a:r>
            <a:r>
              <a:rPr lang="en-US" sz="3200" dirty="0">
                <a:solidFill>
                  <a:schemeClr val="tx1"/>
                </a:solidFill>
                <a:cs typeface="B Titr" panose="00000700000000000000" pitchFamily="2" charset="-78"/>
              </a:rPr>
              <a:t>WBS </a:t>
            </a:r>
            <a:endParaRPr lang="fa-IR" sz="3200" dirty="0">
              <a:solidFill>
                <a:schemeClr val="tx1"/>
              </a:solidFill>
              <a:cs typeface="B Titr" panose="00000700000000000000" pitchFamily="2" charset="-78"/>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22200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63310" y="6387174"/>
            <a:ext cx="2057400" cy="365125"/>
          </a:xfrm>
        </p:spPr>
        <p:txBody>
          <a:bodyPr/>
          <a:lstStyle/>
          <a:p>
            <a:fld id="{AC122D1C-E5F7-4783-BDC9-674F490CCAF7}" type="slidenum">
              <a:rPr lang="fa-IR" smtClean="0"/>
              <a:t>13</a:t>
            </a:fld>
            <a:endParaRPr lang="fa-IR"/>
          </a:p>
        </p:txBody>
      </p:sp>
      <p:sp>
        <p:nvSpPr>
          <p:cNvPr id="5" name="Rounded Rectangle 4"/>
          <p:cNvSpPr/>
          <p:nvPr/>
        </p:nvSpPr>
        <p:spPr>
          <a:xfrm>
            <a:off x="472611" y="157773"/>
            <a:ext cx="8432192" cy="814551"/>
          </a:xfrm>
          <a:prstGeom prst="roundRect">
            <a:avLst>
              <a:gd name="adj" fmla="val 31761"/>
            </a:avLst>
          </a:prstGeom>
        </p:spPr>
        <p:style>
          <a:lnRef idx="2">
            <a:schemeClr val="accent5"/>
          </a:lnRef>
          <a:fillRef idx="1">
            <a:schemeClr val="lt1"/>
          </a:fillRef>
          <a:effectRef idx="0">
            <a:schemeClr val="accent5"/>
          </a:effectRef>
          <a:fontRef idx="minor">
            <a:schemeClr val="dk1"/>
          </a:fontRef>
        </p:style>
        <p:txBody>
          <a:bodyPr rtlCol="1" anchor="t"/>
          <a:lstStyle/>
          <a:p>
            <a:pPr lvl="1" algn="ctr" rtl="1"/>
            <a:r>
              <a:rPr lang="fa-IR" sz="3200" dirty="0">
                <a:solidFill>
                  <a:schemeClr val="tx1"/>
                </a:solidFill>
                <a:cs typeface="B Titr" panose="00000700000000000000" pitchFamily="2" charset="-78"/>
              </a:rPr>
              <a:t>روش های خرد کردن(شکست) ساختار شکست کار</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66" y="1341526"/>
            <a:ext cx="6828623" cy="4726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6369978" y="2239767"/>
            <a:ext cx="1384120" cy="407245"/>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1" anchor="t"/>
          <a:lstStyle/>
          <a:p>
            <a:pPr algn="ctr" rtl="1"/>
            <a:r>
              <a:rPr lang="fa-IR" sz="2400" b="1" dirty="0">
                <a:solidFill>
                  <a:schemeClr val="tx1"/>
                </a:solidFill>
                <a:cs typeface="B Nazanin" panose="00000400000000000000" pitchFamily="2" charset="-78"/>
              </a:rPr>
              <a:t>مراحل</a:t>
            </a:r>
          </a:p>
        </p:txBody>
      </p:sp>
      <p:sp>
        <p:nvSpPr>
          <p:cNvPr id="9" name="Rounded Rectangle 8"/>
          <p:cNvSpPr/>
          <p:nvPr/>
        </p:nvSpPr>
        <p:spPr>
          <a:xfrm>
            <a:off x="1837360" y="2157572"/>
            <a:ext cx="2046269" cy="528823"/>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1" anchor="t"/>
          <a:lstStyle/>
          <a:p>
            <a:pPr algn="ctr" rtl="1"/>
            <a:r>
              <a:rPr lang="fa-IR" sz="2400" b="1" dirty="0">
                <a:solidFill>
                  <a:schemeClr val="tx1"/>
                </a:solidFill>
                <a:cs typeface="B Nazanin" panose="00000400000000000000" pitchFamily="2" charset="-78"/>
              </a:rPr>
              <a:t>محصول</a:t>
            </a:r>
            <a:r>
              <a:rPr lang="fa-IR" sz="2400" dirty="0">
                <a:solidFill>
                  <a:schemeClr val="tx1"/>
                </a:solidFill>
                <a:cs typeface="B Titr" panose="00000700000000000000" pitchFamily="2" charset="-78"/>
              </a:rPr>
              <a:t> </a:t>
            </a:r>
            <a:r>
              <a:rPr lang="fa-IR" sz="2400" b="1" dirty="0">
                <a:solidFill>
                  <a:schemeClr val="tx1"/>
                </a:solidFill>
                <a:cs typeface="B Nazanin" panose="00000400000000000000" pitchFamily="2" charset="-78"/>
              </a:rPr>
              <a:t>نهایی</a:t>
            </a:r>
          </a:p>
        </p:txBody>
      </p:sp>
      <p:sp>
        <p:nvSpPr>
          <p:cNvPr id="11" name="Rounded Rectangle 10"/>
          <p:cNvSpPr/>
          <p:nvPr/>
        </p:nvSpPr>
        <p:spPr>
          <a:xfrm>
            <a:off x="5260370" y="4149048"/>
            <a:ext cx="2506893" cy="474323"/>
          </a:xfrm>
          <a:prstGeom prst="roundRect">
            <a:avLst>
              <a:gd name="adj" fmla="val 5768"/>
            </a:avLst>
          </a:prstGeom>
        </p:spPr>
        <p:style>
          <a:lnRef idx="2">
            <a:schemeClr val="dk1"/>
          </a:lnRef>
          <a:fillRef idx="1">
            <a:schemeClr val="lt1"/>
          </a:fillRef>
          <a:effectRef idx="0">
            <a:schemeClr val="dk1"/>
          </a:effectRef>
          <a:fontRef idx="minor">
            <a:schemeClr val="dk1"/>
          </a:fontRef>
        </p:style>
        <p:txBody>
          <a:bodyPr rtlCol="1" anchor="t"/>
          <a:lstStyle/>
          <a:p>
            <a:pPr algn="ctr" rtl="1"/>
            <a:r>
              <a:rPr lang="fa-IR" sz="2400" b="1" dirty="0">
                <a:solidFill>
                  <a:schemeClr val="tx1"/>
                </a:solidFill>
                <a:cs typeface="B Nazanin" panose="00000400000000000000" pitchFamily="2" charset="-78"/>
              </a:rPr>
              <a:t>بخش های مختلف</a:t>
            </a:r>
          </a:p>
        </p:txBody>
      </p:sp>
      <p:sp>
        <p:nvSpPr>
          <p:cNvPr id="12" name="Rounded Rectangle 11"/>
          <p:cNvSpPr/>
          <p:nvPr/>
        </p:nvSpPr>
        <p:spPr>
          <a:xfrm>
            <a:off x="914399" y="4167884"/>
            <a:ext cx="2926423" cy="474323"/>
          </a:xfrm>
          <a:prstGeom prst="roundRect">
            <a:avLst>
              <a:gd name="adj" fmla="val 5768"/>
            </a:avLst>
          </a:prstGeom>
        </p:spPr>
        <p:style>
          <a:lnRef idx="2">
            <a:schemeClr val="dk1"/>
          </a:lnRef>
          <a:fillRef idx="1">
            <a:schemeClr val="lt1"/>
          </a:fillRef>
          <a:effectRef idx="0">
            <a:schemeClr val="dk1"/>
          </a:effectRef>
          <a:fontRef idx="minor">
            <a:schemeClr val="dk1"/>
          </a:fontRef>
        </p:style>
        <p:txBody>
          <a:bodyPr rtlCol="1" anchor="t"/>
          <a:lstStyle/>
          <a:p>
            <a:pPr algn="ctr" rtl="1"/>
            <a:r>
              <a:rPr lang="fa-IR" sz="2400" b="1" dirty="0">
                <a:solidFill>
                  <a:schemeClr val="tx1"/>
                </a:solidFill>
                <a:cs typeface="B Nazanin" panose="00000400000000000000" pitchFamily="2" charset="-78"/>
              </a:rPr>
              <a:t>فعالیت و کارهای اجرایی</a:t>
            </a:r>
            <a:endParaRPr lang="fa-IR" sz="3200" b="1" dirty="0">
              <a:solidFill>
                <a:schemeClr val="tx1"/>
              </a:solidFill>
              <a:cs typeface="B Nazanin" panose="00000400000000000000" pitchFamily="2" charset="-78"/>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68123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47"/>
            <a:ext cx="8579029" cy="540227"/>
          </a:xfrm>
        </p:spPr>
        <p:txBody>
          <a:bodyPr>
            <a:normAutofit fontScale="90000"/>
          </a:bodyPr>
          <a:lstStyle/>
          <a:p>
            <a:pPr algn="r">
              <a:defRPr/>
            </a:pPr>
            <a:r>
              <a:rPr lang="fa-IR" sz="3200" dirty="0">
                <a:cs typeface="B Titr" panose="00000700000000000000" pitchFamily="2" charset="-78"/>
              </a:rPr>
              <a:t>نمونه ساختار شکست کار یا </a:t>
            </a:r>
            <a:r>
              <a:rPr lang="en-US" sz="3200" dirty="0">
                <a:cs typeface="B Titr" panose="00000700000000000000" pitchFamily="2" charset="-78"/>
              </a:rPr>
              <a:t> WBS </a:t>
            </a:r>
            <a:r>
              <a:rPr lang="fa-IR" sz="3200" dirty="0">
                <a:cs typeface="B Titr" panose="00000700000000000000" pitchFamily="2" charset="-78"/>
              </a:rPr>
              <a:t>پروژه های ساختمانی</a:t>
            </a:r>
          </a:p>
        </p:txBody>
      </p:sp>
      <p:sp>
        <p:nvSpPr>
          <p:cNvPr id="5" name="Slide Number Placeholder 4"/>
          <p:cNvSpPr>
            <a:spLocks noGrp="1"/>
          </p:cNvSpPr>
          <p:nvPr>
            <p:ph type="sldNum" sz="quarter" idx="12"/>
          </p:nvPr>
        </p:nvSpPr>
        <p:spPr>
          <a:xfrm>
            <a:off x="6706456" y="6325528"/>
            <a:ext cx="2057400" cy="365125"/>
          </a:xfrm>
        </p:spPr>
        <p:txBody>
          <a:bodyPr/>
          <a:lstStyle/>
          <a:p>
            <a:fld id="{AC122D1C-E5F7-4783-BDC9-674F490CCAF7}" type="slidenum">
              <a:rPr lang="fa-IR" smtClean="0"/>
              <a:t>14</a:t>
            </a:fld>
            <a:endParaRPr lang="fa-IR" dirty="0"/>
          </a:p>
        </p:txBody>
      </p:sp>
      <p:sp>
        <p:nvSpPr>
          <p:cNvPr id="6" name="Rounded Rectangle 5"/>
          <p:cNvSpPr/>
          <p:nvPr/>
        </p:nvSpPr>
        <p:spPr>
          <a:xfrm>
            <a:off x="4623369" y="955497"/>
            <a:ext cx="3873359" cy="5393933"/>
          </a:xfrm>
          <a:prstGeom prst="roundRect">
            <a:avLst>
              <a:gd name="adj" fmla="val 15247"/>
            </a:avLst>
          </a:prstGeom>
        </p:spPr>
        <p:style>
          <a:lnRef idx="1">
            <a:schemeClr val="accent5"/>
          </a:lnRef>
          <a:fillRef idx="2">
            <a:schemeClr val="accent5"/>
          </a:fillRef>
          <a:effectRef idx="1">
            <a:schemeClr val="accent5"/>
          </a:effectRef>
          <a:fontRef idx="minor">
            <a:schemeClr val="dk1"/>
          </a:fontRef>
        </p:style>
        <p:txBody>
          <a:bodyPr rtlCol="1" anchor="ctr"/>
          <a:lstStyle/>
          <a:p>
            <a:pPr algn="r">
              <a:defRPr/>
            </a:pPr>
            <a:r>
              <a:rPr lang="fa-IR" b="1" dirty="0">
                <a:cs typeface="B Nazanin" panose="00000400000000000000" pitchFamily="2" charset="-78"/>
              </a:rPr>
              <a:t>۱- </a:t>
            </a:r>
            <a:r>
              <a:rPr lang="fa-IR" sz="2000" b="1" dirty="0">
                <a:cs typeface="B Koodak" panose="00000700000000000000" pitchFamily="2" charset="-78"/>
              </a:rPr>
              <a:t>احداث ساختمان</a:t>
            </a:r>
          </a:p>
          <a:p>
            <a:pPr algn="r">
              <a:defRPr/>
            </a:pPr>
            <a:r>
              <a:rPr lang="fa-IR" b="1" dirty="0">
                <a:cs typeface="B Nazanin" panose="00000400000000000000" pitchFamily="2" charset="-78"/>
              </a:rPr>
              <a:t>۱-۱- </a:t>
            </a:r>
            <a:r>
              <a:rPr lang="fa-IR" b="1" dirty="0">
                <a:solidFill>
                  <a:schemeClr val="accent6">
                    <a:lumMod val="75000"/>
                  </a:schemeClr>
                </a:solidFill>
                <a:cs typeface="B Nazanin" panose="00000400000000000000" pitchFamily="2" charset="-78"/>
              </a:rPr>
              <a:t>فاز طراحی</a:t>
            </a:r>
          </a:p>
          <a:p>
            <a:pPr algn="r">
              <a:defRPr/>
            </a:pPr>
            <a:r>
              <a:rPr lang="fa-IR" b="1" dirty="0">
                <a:cs typeface="B Nazanin" panose="00000400000000000000" pitchFamily="2" charset="-78"/>
              </a:rPr>
              <a:t>۱-۱-۱- </a:t>
            </a:r>
            <a:r>
              <a:rPr lang="fa-IR" b="1" dirty="0">
                <a:solidFill>
                  <a:srgbClr val="FF0000"/>
                </a:solidFill>
                <a:cs typeface="B Nazanin" panose="00000400000000000000" pitchFamily="2" charset="-78"/>
              </a:rPr>
              <a:t>طراحی پایه</a:t>
            </a:r>
          </a:p>
          <a:p>
            <a:pPr algn="r">
              <a:defRPr/>
            </a:pPr>
            <a:r>
              <a:rPr lang="fa-IR" b="1" dirty="0">
                <a:cs typeface="B Nazanin" panose="00000400000000000000" pitchFamily="2" charset="-78"/>
              </a:rPr>
              <a:t>۲-۱-۱- </a:t>
            </a:r>
            <a:r>
              <a:rPr lang="fa-IR" b="1" dirty="0">
                <a:solidFill>
                  <a:srgbClr val="FF0000"/>
                </a:solidFill>
                <a:cs typeface="B Nazanin" panose="00000400000000000000" pitchFamily="2" charset="-78"/>
              </a:rPr>
              <a:t>طراحی </a:t>
            </a:r>
            <a:r>
              <a:rPr lang="fa-IR" b="1" dirty="0" err="1">
                <a:solidFill>
                  <a:srgbClr val="FF0000"/>
                </a:solidFill>
                <a:cs typeface="B Nazanin" panose="00000400000000000000" pitchFamily="2" charset="-78"/>
              </a:rPr>
              <a:t>تفصیلی</a:t>
            </a:r>
            <a:endParaRPr lang="fa-IR" b="1" dirty="0">
              <a:solidFill>
                <a:srgbClr val="FF0000"/>
              </a:solidFill>
              <a:cs typeface="B Nazanin" panose="00000400000000000000" pitchFamily="2" charset="-78"/>
            </a:endParaRPr>
          </a:p>
          <a:p>
            <a:pPr algn="r">
              <a:defRPr/>
            </a:pPr>
            <a:r>
              <a:rPr lang="fa-IR" b="1" dirty="0">
                <a:cs typeface="B Nazanin" panose="00000400000000000000" pitchFamily="2" charset="-78"/>
              </a:rPr>
              <a:t>۲-۱- </a:t>
            </a:r>
            <a:r>
              <a:rPr lang="fa-IR" b="1" dirty="0">
                <a:solidFill>
                  <a:schemeClr val="accent6">
                    <a:lumMod val="75000"/>
                  </a:schemeClr>
                </a:solidFill>
                <a:cs typeface="B Nazanin" panose="00000400000000000000" pitchFamily="2" charset="-78"/>
              </a:rPr>
              <a:t>فاز خرید</a:t>
            </a:r>
          </a:p>
          <a:p>
            <a:pPr algn="r">
              <a:defRPr/>
            </a:pPr>
            <a:r>
              <a:rPr lang="fa-IR" b="1" dirty="0">
                <a:cs typeface="B Nazanin" panose="00000400000000000000" pitchFamily="2" charset="-78"/>
              </a:rPr>
              <a:t>۱-۲-۱- </a:t>
            </a:r>
            <a:r>
              <a:rPr lang="fa-IR" b="1" dirty="0">
                <a:solidFill>
                  <a:srgbClr val="FF0000"/>
                </a:solidFill>
                <a:cs typeface="B Nazanin" panose="00000400000000000000" pitchFamily="2" charset="-78"/>
              </a:rPr>
              <a:t>خرید داخلی</a:t>
            </a:r>
          </a:p>
          <a:p>
            <a:pPr algn="r">
              <a:defRPr/>
            </a:pPr>
            <a:r>
              <a:rPr lang="fa-IR" b="1" dirty="0">
                <a:cs typeface="B Nazanin" panose="00000400000000000000" pitchFamily="2" charset="-78"/>
              </a:rPr>
              <a:t>۲-۲-۱- </a:t>
            </a:r>
            <a:r>
              <a:rPr lang="fa-IR" b="1" dirty="0">
                <a:solidFill>
                  <a:srgbClr val="FF0000"/>
                </a:solidFill>
                <a:cs typeface="B Nazanin" panose="00000400000000000000" pitchFamily="2" charset="-78"/>
              </a:rPr>
              <a:t>خرید خارجی</a:t>
            </a:r>
          </a:p>
          <a:p>
            <a:pPr algn="r">
              <a:defRPr/>
            </a:pPr>
            <a:r>
              <a:rPr lang="fa-IR" b="1" dirty="0">
                <a:cs typeface="B Nazanin" panose="00000400000000000000" pitchFamily="2" charset="-78"/>
              </a:rPr>
              <a:t>۳-۱- </a:t>
            </a:r>
            <a:r>
              <a:rPr lang="fa-IR" b="1" dirty="0">
                <a:solidFill>
                  <a:schemeClr val="accent6">
                    <a:lumMod val="75000"/>
                  </a:schemeClr>
                </a:solidFill>
                <a:cs typeface="B Nazanin" panose="00000400000000000000" pitchFamily="2" charset="-78"/>
              </a:rPr>
              <a:t>فاز نصب و اجرا</a:t>
            </a:r>
          </a:p>
          <a:p>
            <a:pPr algn="r">
              <a:defRPr/>
            </a:pPr>
            <a:r>
              <a:rPr lang="fa-IR" b="1" dirty="0">
                <a:cs typeface="B Nazanin" panose="00000400000000000000" pitchFamily="2" charset="-78"/>
              </a:rPr>
              <a:t>۱-۳-۱- </a:t>
            </a:r>
            <a:r>
              <a:rPr lang="fa-IR" b="1" dirty="0">
                <a:solidFill>
                  <a:srgbClr val="FF0000"/>
                </a:solidFill>
                <a:cs typeface="B Nazanin" panose="00000400000000000000" pitchFamily="2" charset="-78"/>
              </a:rPr>
              <a:t>زمین</a:t>
            </a:r>
          </a:p>
          <a:p>
            <a:pPr algn="r">
              <a:defRPr/>
            </a:pPr>
            <a:r>
              <a:rPr lang="fa-IR" b="1" dirty="0">
                <a:cs typeface="B Nazanin" panose="00000400000000000000" pitchFamily="2" charset="-78"/>
              </a:rPr>
              <a:t>۲-۳-۱- </a:t>
            </a:r>
            <a:r>
              <a:rPr lang="fa-IR" b="1" dirty="0" err="1">
                <a:solidFill>
                  <a:srgbClr val="FF0000"/>
                </a:solidFill>
                <a:cs typeface="B Nazanin" panose="00000400000000000000" pitchFamily="2" charset="-78"/>
              </a:rPr>
              <a:t>فونداسیون</a:t>
            </a:r>
            <a:endParaRPr lang="fa-IR" b="1" dirty="0">
              <a:solidFill>
                <a:srgbClr val="FF0000"/>
              </a:solidFill>
              <a:cs typeface="B Nazanin" panose="00000400000000000000" pitchFamily="2" charset="-78"/>
            </a:endParaRPr>
          </a:p>
          <a:p>
            <a:pPr algn="r">
              <a:defRPr/>
            </a:pPr>
            <a:r>
              <a:rPr lang="fa-IR" b="1" dirty="0">
                <a:cs typeface="B Nazanin" panose="00000400000000000000" pitchFamily="2" charset="-78"/>
              </a:rPr>
              <a:t>۳-۳-۱- </a:t>
            </a:r>
            <a:r>
              <a:rPr lang="fa-IR" b="1" dirty="0">
                <a:solidFill>
                  <a:srgbClr val="FF0000"/>
                </a:solidFill>
                <a:cs typeface="B Nazanin" panose="00000400000000000000" pitchFamily="2" charset="-78"/>
              </a:rPr>
              <a:t>اسکلت</a:t>
            </a:r>
          </a:p>
          <a:p>
            <a:pPr algn="r">
              <a:defRPr/>
            </a:pPr>
            <a:r>
              <a:rPr lang="fa-IR" b="1" dirty="0">
                <a:cs typeface="B Nazanin" panose="00000400000000000000" pitchFamily="2" charset="-78"/>
              </a:rPr>
              <a:t>۴-۳-۱- </a:t>
            </a:r>
            <a:r>
              <a:rPr lang="fa-IR" b="1" dirty="0">
                <a:solidFill>
                  <a:srgbClr val="FF0000"/>
                </a:solidFill>
                <a:cs typeface="B Nazanin" panose="00000400000000000000" pitchFamily="2" charset="-78"/>
              </a:rPr>
              <a:t>دیوار ، سقف و کف</a:t>
            </a:r>
          </a:p>
          <a:p>
            <a:pPr algn="r">
              <a:defRPr/>
            </a:pPr>
            <a:r>
              <a:rPr lang="fa-IR" b="1" dirty="0">
                <a:cs typeface="B Nazanin" panose="00000400000000000000" pitchFamily="2" charset="-78"/>
              </a:rPr>
              <a:t>۵-۳-۱- </a:t>
            </a:r>
            <a:r>
              <a:rPr lang="fa-IR" b="1" dirty="0">
                <a:solidFill>
                  <a:srgbClr val="FF0000"/>
                </a:solidFill>
                <a:cs typeface="B Nazanin" panose="00000400000000000000" pitchFamily="2" charset="-78"/>
              </a:rPr>
              <a:t>تاسیسات</a:t>
            </a:r>
          </a:p>
          <a:p>
            <a:pPr algn="r">
              <a:defRPr/>
            </a:pPr>
            <a:r>
              <a:rPr lang="fa-IR" b="1" dirty="0">
                <a:cs typeface="B Nazanin" panose="00000400000000000000" pitchFamily="2" charset="-78"/>
              </a:rPr>
              <a:t>۶-۳-۱- </a:t>
            </a:r>
            <a:r>
              <a:rPr lang="fa-IR" b="1" dirty="0">
                <a:solidFill>
                  <a:srgbClr val="FF0000"/>
                </a:solidFill>
                <a:cs typeface="B Nazanin" panose="00000400000000000000" pitchFamily="2" charset="-78"/>
              </a:rPr>
              <a:t>در ، پنجره ، </a:t>
            </a:r>
            <a:r>
              <a:rPr lang="fa-IR" b="1" dirty="0" err="1">
                <a:solidFill>
                  <a:srgbClr val="FF0000"/>
                </a:solidFill>
                <a:cs typeface="B Nazanin" panose="00000400000000000000" pitchFamily="2" charset="-78"/>
              </a:rPr>
              <a:t>کابینت</a:t>
            </a:r>
            <a:r>
              <a:rPr lang="fa-IR" b="1" dirty="0">
                <a:solidFill>
                  <a:srgbClr val="FF0000"/>
                </a:solidFill>
                <a:cs typeface="B Nazanin" panose="00000400000000000000" pitchFamily="2" charset="-78"/>
              </a:rPr>
              <a:t> و کمد</a:t>
            </a:r>
          </a:p>
          <a:p>
            <a:pPr algn="r">
              <a:defRPr/>
            </a:pPr>
            <a:r>
              <a:rPr lang="fa-IR" b="1" dirty="0">
                <a:cs typeface="B Nazanin" panose="00000400000000000000" pitchFamily="2" charset="-78"/>
              </a:rPr>
              <a:t>۱-۴- </a:t>
            </a:r>
            <a:r>
              <a:rPr lang="fa-IR" b="1" dirty="0">
                <a:solidFill>
                  <a:schemeClr val="accent6">
                    <a:lumMod val="75000"/>
                  </a:schemeClr>
                </a:solidFill>
                <a:cs typeface="B Nazanin" panose="00000400000000000000" pitchFamily="2" charset="-78"/>
              </a:rPr>
              <a:t>فاز راه اندازی</a:t>
            </a:r>
          </a:p>
          <a:p>
            <a:pPr algn="r">
              <a:defRPr/>
            </a:pPr>
            <a:r>
              <a:rPr lang="fa-IR" b="1" dirty="0">
                <a:cs typeface="B Nazanin" panose="00000400000000000000" pitchFamily="2" charset="-78"/>
              </a:rPr>
              <a:t>۱-۱-۴- </a:t>
            </a:r>
            <a:r>
              <a:rPr lang="fa-IR" b="1" dirty="0">
                <a:solidFill>
                  <a:srgbClr val="FF0000"/>
                </a:solidFill>
                <a:cs typeface="B Nazanin" panose="00000400000000000000" pitchFamily="2" charset="-78"/>
              </a:rPr>
              <a:t>راه اندازی تجهیزات برقی</a:t>
            </a:r>
          </a:p>
          <a:p>
            <a:pPr algn="r">
              <a:defRPr/>
            </a:pPr>
            <a:r>
              <a:rPr lang="fa-IR" b="1" dirty="0">
                <a:cs typeface="B Nazanin" panose="00000400000000000000" pitchFamily="2" charset="-78"/>
              </a:rPr>
              <a:t>۲-۱-۴- </a:t>
            </a:r>
            <a:r>
              <a:rPr lang="fa-IR" b="1" dirty="0">
                <a:solidFill>
                  <a:srgbClr val="FF0000"/>
                </a:solidFill>
                <a:cs typeface="B Nazanin" panose="00000400000000000000" pitchFamily="2" charset="-78"/>
              </a:rPr>
              <a:t>راه اندازی تجهیزات مکانیکی</a:t>
            </a:r>
          </a:p>
          <a:p>
            <a:pPr algn="r"/>
            <a:endParaRPr lang="fa-IR"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417" y="2194423"/>
            <a:ext cx="3816672" cy="2541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12282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5649" t="22785" r="2456" b="244"/>
          <a:stretch/>
        </p:blipFill>
        <p:spPr>
          <a:xfrm>
            <a:off x="116086" y="2162415"/>
            <a:ext cx="6554372" cy="4246179"/>
          </a:xfrm>
        </p:spPr>
      </p:pic>
      <p:sp>
        <p:nvSpPr>
          <p:cNvPr id="2" name="Slide Number Placeholder 1"/>
          <p:cNvSpPr>
            <a:spLocks noGrp="1"/>
          </p:cNvSpPr>
          <p:nvPr>
            <p:ph type="sldNum" sz="quarter" idx="12"/>
          </p:nvPr>
        </p:nvSpPr>
        <p:spPr/>
        <p:txBody>
          <a:bodyPr/>
          <a:lstStyle/>
          <a:p>
            <a:fld id="{AC122D1C-E5F7-4783-BDC9-674F490CCAF7}" type="slidenum">
              <a:rPr lang="fa-IR" smtClean="0"/>
              <a:t>15</a:t>
            </a:fld>
            <a:endParaRPr lang="fa-IR"/>
          </a:p>
        </p:txBody>
      </p:sp>
      <p:sp>
        <p:nvSpPr>
          <p:cNvPr id="3" name="Rounded Rectangle 2"/>
          <p:cNvSpPr/>
          <p:nvPr/>
        </p:nvSpPr>
        <p:spPr>
          <a:xfrm>
            <a:off x="4011408" y="2446194"/>
            <a:ext cx="2102069" cy="557048"/>
          </a:xfrm>
          <a:prstGeom prst="roundRect">
            <a:avLst>
              <a:gd name="adj" fmla="val 44333"/>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en-US" dirty="0">
                <a:solidFill>
                  <a:schemeClr val="tx1"/>
                </a:solidFill>
                <a:cs typeface="B Titr" panose="00000700000000000000" pitchFamily="2" charset="-78"/>
              </a:rPr>
              <a:t>LEVEL 1 (</a:t>
            </a:r>
            <a:r>
              <a:rPr lang="fa-IR" dirty="0">
                <a:solidFill>
                  <a:schemeClr val="tx1"/>
                </a:solidFill>
                <a:cs typeface="B Titr" panose="00000700000000000000" pitchFamily="2" charset="-78"/>
              </a:rPr>
              <a:t>سطح یک</a:t>
            </a:r>
            <a:r>
              <a:rPr lang="en-US" dirty="0">
                <a:solidFill>
                  <a:schemeClr val="tx1"/>
                </a:solidFill>
                <a:cs typeface="B Titr" panose="00000700000000000000" pitchFamily="2" charset="-78"/>
              </a:rPr>
              <a:t>)</a:t>
            </a:r>
            <a:endParaRPr lang="fa-IR" dirty="0">
              <a:solidFill>
                <a:schemeClr val="tx1"/>
              </a:solidFill>
              <a:cs typeface="B Titr" panose="00000700000000000000" pitchFamily="2" charset="-78"/>
            </a:endParaRPr>
          </a:p>
        </p:txBody>
      </p:sp>
      <p:sp>
        <p:nvSpPr>
          <p:cNvPr id="5" name="Rounded Rectangle 4"/>
          <p:cNvSpPr/>
          <p:nvPr/>
        </p:nvSpPr>
        <p:spPr>
          <a:xfrm>
            <a:off x="6196792" y="3448515"/>
            <a:ext cx="2102069" cy="557048"/>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en-US" dirty="0">
                <a:solidFill>
                  <a:schemeClr val="tx1"/>
                </a:solidFill>
                <a:cs typeface="B Titr" panose="00000700000000000000" pitchFamily="2" charset="-78"/>
              </a:rPr>
              <a:t>LEVEL 2 (</a:t>
            </a:r>
            <a:r>
              <a:rPr lang="fa-IR" dirty="0">
                <a:solidFill>
                  <a:schemeClr val="tx1"/>
                </a:solidFill>
                <a:cs typeface="B Titr" panose="00000700000000000000" pitchFamily="2" charset="-78"/>
              </a:rPr>
              <a:t>سطح دو</a:t>
            </a:r>
            <a:r>
              <a:rPr lang="en-US" dirty="0">
                <a:solidFill>
                  <a:schemeClr val="tx1"/>
                </a:solidFill>
                <a:cs typeface="B Titr" panose="00000700000000000000" pitchFamily="2" charset="-78"/>
              </a:rPr>
              <a:t>)</a:t>
            </a:r>
            <a:endParaRPr lang="fa-IR" dirty="0">
              <a:solidFill>
                <a:schemeClr val="tx1"/>
              </a:solidFill>
              <a:cs typeface="B Titr" panose="00000700000000000000" pitchFamily="2" charset="-78"/>
            </a:endParaRPr>
          </a:p>
        </p:txBody>
      </p:sp>
      <p:sp>
        <p:nvSpPr>
          <p:cNvPr id="6" name="Rounded Rectangle 5"/>
          <p:cNvSpPr/>
          <p:nvPr/>
        </p:nvSpPr>
        <p:spPr>
          <a:xfrm>
            <a:off x="6896439" y="4556174"/>
            <a:ext cx="2102069" cy="557048"/>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en-US" dirty="0">
                <a:solidFill>
                  <a:schemeClr val="tx1"/>
                </a:solidFill>
                <a:cs typeface="B Titr" panose="00000700000000000000" pitchFamily="2" charset="-78"/>
              </a:rPr>
              <a:t>LEVEL 3 (</a:t>
            </a:r>
            <a:r>
              <a:rPr lang="fa-IR" dirty="0">
                <a:solidFill>
                  <a:schemeClr val="tx1"/>
                </a:solidFill>
                <a:cs typeface="B Titr" panose="00000700000000000000" pitchFamily="2" charset="-78"/>
              </a:rPr>
              <a:t>سطح سه</a:t>
            </a:r>
            <a:r>
              <a:rPr lang="en-US" dirty="0">
                <a:solidFill>
                  <a:schemeClr val="tx1"/>
                </a:solidFill>
                <a:cs typeface="B Titr" panose="00000700000000000000" pitchFamily="2" charset="-78"/>
              </a:rPr>
              <a:t>)</a:t>
            </a:r>
            <a:endParaRPr lang="fa-IR" dirty="0">
              <a:solidFill>
                <a:schemeClr val="tx1"/>
              </a:solidFill>
              <a:cs typeface="B Titr" panose="00000700000000000000" pitchFamily="2" charset="-78"/>
            </a:endParaRPr>
          </a:p>
        </p:txBody>
      </p:sp>
      <p:sp>
        <p:nvSpPr>
          <p:cNvPr id="7" name="Rounded Rectangle 6"/>
          <p:cNvSpPr/>
          <p:nvPr/>
        </p:nvSpPr>
        <p:spPr>
          <a:xfrm>
            <a:off x="6700344" y="5560386"/>
            <a:ext cx="2102069" cy="557048"/>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en-US" dirty="0">
                <a:solidFill>
                  <a:schemeClr val="tx1"/>
                </a:solidFill>
                <a:cs typeface="B Titr" panose="00000700000000000000" pitchFamily="2" charset="-78"/>
              </a:rPr>
              <a:t>LEVEL 4 (</a:t>
            </a:r>
            <a:r>
              <a:rPr lang="fa-IR" dirty="0">
                <a:solidFill>
                  <a:schemeClr val="tx1"/>
                </a:solidFill>
                <a:cs typeface="B Titr" panose="00000700000000000000" pitchFamily="2" charset="-78"/>
              </a:rPr>
              <a:t>سطح چهار</a:t>
            </a:r>
            <a:r>
              <a:rPr lang="en-US" dirty="0">
                <a:solidFill>
                  <a:schemeClr val="tx1"/>
                </a:solidFill>
                <a:cs typeface="B Titr" panose="00000700000000000000" pitchFamily="2" charset="-78"/>
              </a:rPr>
              <a:t>)</a:t>
            </a:r>
            <a:endParaRPr lang="fa-IR" dirty="0">
              <a:solidFill>
                <a:schemeClr val="tx1"/>
              </a:solidFill>
              <a:cs typeface="B Titr" panose="00000700000000000000" pitchFamily="2" charset="-78"/>
            </a:endParaRPr>
          </a:p>
        </p:txBody>
      </p:sp>
      <p:sp>
        <p:nvSpPr>
          <p:cNvPr id="8" name="Rounded Rectangle 7"/>
          <p:cNvSpPr/>
          <p:nvPr/>
        </p:nvSpPr>
        <p:spPr>
          <a:xfrm>
            <a:off x="2333298" y="620110"/>
            <a:ext cx="4167352" cy="814551"/>
          </a:xfrm>
          <a:prstGeom prst="roundRect">
            <a:avLst>
              <a:gd name="adj" fmla="val 31761"/>
            </a:avLst>
          </a:prstGeom>
        </p:spPr>
        <p:style>
          <a:lnRef idx="2">
            <a:schemeClr val="accent5"/>
          </a:lnRef>
          <a:fillRef idx="1">
            <a:schemeClr val="lt1"/>
          </a:fillRef>
          <a:effectRef idx="0">
            <a:schemeClr val="accent5"/>
          </a:effectRef>
          <a:fontRef idx="minor">
            <a:schemeClr val="dk1"/>
          </a:fontRef>
        </p:style>
        <p:txBody>
          <a:bodyPr rtlCol="1" anchor="t"/>
          <a:lstStyle/>
          <a:p>
            <a:pPr algn="ctr" rtl="1"/>
            <a:r>
              <a:rPr lang="fa-IR" sz="3200" dirty="0">
                <a:solidFill>
                  <a:schemeClr val="tx1"/>
                </a:solidFill>
                <a:cs typeface="B Titr" panose="00000700000000000000" pitchFamily="2" charset="-78"/>
              </a:rPr>
              <a:t>سطوح مختلف </a:t>
            </a:r>
            <a:r>
              <a:rPr lang="en-US" sz="3200" dirty="0">
                <a:solidFill>
                  <a:schemeClr val="tx1"/>
                </a:solidFill>
                <a:cs typeface="B Titr" panose="00000700000000000000" pitchFamily="2" charset="-78"/>
              </a:rPr>
              <a:t> WBS </a:t>
            </a:r>
            <a:endParaRPr lang="fa-IR" sz="3200" dirty="0">
              <a:solidFill>
                <a:schemeClr val="tx1"/>
              </a:solidFill>
              <a:cs typeface="B Titr" panose="00000700000000000000" pitchFamily="2" charset="-78"/>
            </a:endParaRP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8762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122D1C-E5F7-4783-BDC9-674F490CCAF7}" type="slidenum">
              <a:rPr lang="fa-IR" smtClean="0"/>
              <a:t>16</a:t>
            </a:fld>
            <a:endParaRPr lang="fa-IR"/>
          </a:p>
        </p:txBody>
      </p:sp>
      <p:sp>
        <p:nvSpPr>
          <p:cNvPr id="8" name="Rounded Rectangle 7"/>
          <p:cNvSpPr/>
          <p:nvPr/>
        </p:nvSpPr>
        <p:spPr>
          <a:xfrm>
            <a:off x="0" y="945931"/>
            <a:ext cx="8948792" cy="1941107"/>
          </a:xfrm>
          <a:prstGeom prst="roundRect">
            <a:avLst>
              <a:gd name="adj" fmla="val 22039"/>
            </a:avLst>
          </a:prstGeom>
        </p:spPr>
        <p:style>
          <a:lnRef idx="2">
            <a:schemeClr val="accent5"/>
          </a:lnRef>
          <a:fillRef idx="1">
            <a:schemeClr val="lt1"/>
          </a:fillRef>
          <a:effectRef idx="0">
            <a:schemeClr val="accent5"/>
          </a:effectRef>
          <a:fontRef idx="minor">
            <a:schemeClr val="dk1"/>
          </a:fontRef>
        </p:style>
        <p:txBody>
          <a:bodyPr rtlCol="1" anchor="ctr"/>
          <a:lstStyle/>
          <a:p>
            <a:pPr algn="r" rtl="1"/>
            <a:r>
              <a:rPr lang="fa-IR" sz="2400" dirty="0">
                <a:solidFill>
                  <a:schemeClr val="tx1"/>
                </a:solidFill>
                <a:cs typeface="B Nazanin" panose="00000400000000000000" pitchFamily="2" charset="-78"/>
              </a:rPr>
              <a:t>در بیشتر مواقع کارفرما براساس دستورالعمل و شرایط کاری شرکت و یا در رویه هماهنگی </a:t>
            </a:r>
            <a:r>
              <a:rPr lang="en-US" sz="2400" dirty="0">
                <a:solidFill>
                  <a:schemeClr val="tx1"/>
                </a:solidFill>
                <a:cs typeface="B Nazanin" panose="00000400000000000000" pitchFamily="2" charset="-78"/>
              </a:rPr>
              <a:t>(Coordination Procedure)</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WBS</a:t>
            </a:r>
            <a:r>
              <a:rPr lang="fa-IR" sz="2400" dirty="0">
                <a:solidFill>
                  <a:schemeClr val="tx1"/>
                </a:solidFill>
                <a:cs typeface="B Nazanin" panose="00000400000000000000" pitchFamily="2" charset="-78"/>
              </a:rPr>
              <a:t> را به پیمانکار ابلاغ می نماید!</a:t>
            </a:r>
          </a:p>
          <a:p>
            <a:pPr algn="r" rtl="1"/>
            <a:r>
              <a:rPr lang="fa-IR" sz="2400" dirty="0">
                <a:solidFill>
                  <a:schemeClr val="tx1"/>
                </a:solidFill>
                <a:cs typeface="B Nazanin" panose="00000400000000000000" pitchFamily="2" charset="-78"/>
              </a:rPr>
              <a:t>یعنی پیمانکار باید براساس سطوح </a:t>
            </a:r>
            <a:r>
              <a:rPr lang="en-US" sz="2400" dirty="0" err="1">
                <a:solidFill>
                  <a:schemeClr val="tx1"/>
                </a:solidFill>
                <a:cs typeface="B Nazanin" panose="00000400000000000000" pitchFamily="2" charset="-78"/>
              </a:rPr>
              <a:t>wbs</a:t>
            </a:r>
            <a:r>
              <a:rPr lang="fa-IR" sz="2400" dirty="0">
                <a:solidFill>
                  <a:schemeClr val="tx1"/>
                </a:solidFill>
                <a:cs typeface="B Nazanin" panose="00000400000000000000" pitchFamily="2" charset="-78"/>
              </a:rPr>
              <a:t> که کارفرما پیشنهاد داده است ، ساختار شکست پروژه را طراحی و در برنامه زمانبندی ایجاد و اعمال کند</a:t>
            </a:r>
            <a:r>
              <a:rPr lang="fa-IR" sz="2800" dirty="0">
                <a:solidFill>
                  <a:schemeClr val="tx1"/>
                </a:solidFill>
                <a:cs typeface="B Nazanin" panose="00000400000000000000" pitchFamily="2" charset="-78"/>
              </a:rPr>
              <a:t>.</a:t>
            </a:r>
          </a:p>
        </p:txBody>
      </p:sp>
      <p:sp>
        <p:nvSpPr>
          <p:cNvPr id="10" name="Rounded Rectangle 9"/>
          <p:cNvSpPr/>
          <p:nvPr/>
        </p:nvSpPr>
        <p:spPr>
          <a:xfrm>
            <a:off x="246579" y="113016"/>
            <a:ext cx="1828802" cy="684648"/>
          </a:xfrm>
          <a:prstGeom prst="roundRect">
            <a:avLst>
              <a:gd name="adj" fmla="val 31761"/>
            </a:avLst>
          </a:prstGeom>
        </p:spPr>
        <p:style>
          <a:lnRef idx="2">
            <a:schemeClr val="accent5"/>
          </a:lnRef>
          <a:fillRef idx="1002">
            <a:schemeClr val="lt2"/>
          </a:fillRef>
          <a:effectRef idx="0">
            <a:schemeClr val="accent5"/>
          </a:effectRef>
          <a:fontRef idx="minor">
            <a:schemeClr val="dk1"/>
          </a:fontRef>
        </p:style>
        <p:txBody>
          <a:bodyPr rtlCol="1" anchor="ctr"/>
          <a:lstStyle/>
          <a:p>
            <a:pPr algn="ctr" rtl="1"/>
            <a:r>
              <a:rPr lang="fa-IR" sz="3200" dirty="0">
                <a:solidFill>
                  <a:schemeClr val="tx1"/>
                </a:solidFill>
                <a:cs typeface="B Titr" panose="00000700000000000000" pitchFamily="2" charset="-78"/>
              </a:rPr>
              <a:t>نکته مهم</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711" r="4520"/>
          <a:stretch/>
        </p:blipFill>
        <p:spPr>
          <a:xfrm>
            <a:off x="-72133" y="3055487"/>
            <a:ext cx="6144159" cy="3802513"/>
          </a:xfrm>
          <a:prstGeom prst="rect">
            <a:avLst/>
          </a:prstGeom>
        </p:spPr>
      </p:pic>
      <p:sp>
        <p:nvSpPr>
          <p:cNvPr id="12" name="Rounded Rectangle 11"/>
          <p:cNvSpPr/>
          <p:nvPr/>
        </p:nvSpPr>
        <p:spPr>
          <a:xfrm>
            <a:off x="3051425" y="3318552"/>
            <a:ext cx="2743199" cy="456904"/>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1" anchor="ctr"/>
          <a:lstStyle/>
          <a:p>
            <a:pPr algn="ctr" rtl="1"/>
            <a:r>
              <a:rPr lang="fa-IR" dirty="0">
                <a:ln w="0"/>
                <a:solidFill>
                  <a:schemeClr val="accent1"/>
                </a:solidFill>
                <a:effectLst>
                  <a:outerShdw blurRad="38100" dist="25400" dir="5400000" algn="ctr" rotWithShape="0">
                    <a:srgbClr val="6E747A">
                      <a:alpha val="43000"/>
                    </a:srgbClr>
                  </a:outerShdw>
                </a:effectLst>
                <a:cs typeface="B Titr" panose="00000700000000000000" pitchFamily="2" charset="-78"/>
              </a:rPr>
              <a:t>هرم ساختار شکست پروژه</a:t>
            </a:r>
          </a:p>
        </p:txBody>
      </p:sp>
      <p:sp>
        <p:nvSpPr>
          <p:cNvPr id="3" name="Footer Placeholder 2"/>
          <p:cNvSpPr>
            <a:spLocks noGrp="1"/>
          </p:cNvSpPr>
          <p:nvPr>
            <p:ph type="ftr" sz="quarter" idx="11"/>
          </p:nvPr>
        </p:nvSpPr>
        <p:spPr>
          <a:xfrm>
            <a:off x="5905714" y="4774130"/>
            <a:ext cx="3086100" cy="365125"/>
          </a:xfrm>
        </p:spPr>
        <p:txBody>
          <a:bodyPr/>
          <a:lstStyle/>
          <a:p>
            <a:r>
              <a:rPr lang="en-US"/>
              <a:t>Bahmaniie.ir</a:t>
            </a:r>
            <a:endParaRPr lang="fa-IR" dirty="0"/>
          </a:p>
        </p:txBody>
      </p:sp>
    </p:spTree>
    <p:extLst>
      <p:ext uri="{BB962C8B-B14F-4D97-AF65-F5344CB8AC3E}">
        <p14:creationId xmlns:p14="http://schemas.microsoft.com/office/powerpoint/2010/main" val="188033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186450"/>
            <a:ext cx="8136978" cy="948667"/>
          </a:xfrm>
        </p:spPr>
        <p:txBody>
          <a:bodyPr/>
          <a:lstStyle/>
          <a:p>
            <a:pPr algn="r"/>
            <a:r>
              <a:rPr lang="fa-I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ادامه نمونه ساختار شکست پروژه</a:t>
            </a:r>
          </a:p>
        </p:txBody>
      </p:sp>
      <p:sp>
        <p:nvSpPr>
          <p:cNvPr id="4" name="Slide Number Placeholder 3"/>
          <p:cNvSpPr>
            <a:spLocks noGrp="1"/>
          </p:cNvSpPr>
          <p:nvPr>
            <p:ph type="sldNum" sz="quarter" idx="12"/>
          </p:nvPr>
        </p:nvSpPr>
        <p:spPr/>
        <p:txBody>
          <a:bodyPr/>
          <a:lstStyle/>
          <a:p>
            <a:fld id="{AC122D1C-E5F7-4783-BDC9-674F490CCAF7}" type="slidenum">
              <a:rPr lang="fa-IR" smtClean="0"/>
              <a:t>17</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069" y="2292541"/>
            <a:ext cx="8464721" cy="3645921"/>
          </a:xfrm>
        </p:spPr>
      </p:pic>
    </p:spTree>
    <p:extLst>
      <p:ext uri="{BB962C8B-B14F-4D97-AF65-F5344CB8AC3E}">
        <p14:creationId xmlns:p14="http://schemas.microsoft.com/office/powerpoint/2010/main" val="23478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43" y="186450"/>
            <a:ext cx="8136978" cy="948667"/>
          </a:xfrm>
        </p:spPr>
        <p:txBody>
          <a:bodyPr/>
          <a:lstStyle/>
          <a:p>
            <a:pPr algn="r"/>
            <a:r>
              <a:rPr lang="fa-I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ادامه نمونه ساختار شکست پروژه</a:t>
            </a:r>
          </a:p>
        </p:txBody>
      </p:sp>
      <p:sp>
        <p:nvSpPr>
          <p:cNvPr id="4" name="Slide Number Placeholder 3"/>
          <p:cNvSpPr>
            <a:spLocks noGrp="1"/>
          </p:cNvSpPr>
          <p:nvPr>
            <p:ph type="sldNum" sz="quarter" idx="12"/>
          </p:nvPr>
        </p:nvSpPr>
        <p:spPr>
          <a:xfrm>
            <a:off x="-1277664" y="6377372"/>
            <a:ext cx="2057400" cy="365125"/>
          </a:xfrm>
        </p:spPr>
        <p:txBody>
          <a:bodyPr/>
          <a:lstStyle/>
          <a:p>
            <a:fld id="{AC122D1C-E5F7-4783-BDC9-674F490CCAF7}" type="slidenum">
              <a:rPr lang="fa-IR" smtClean="0"/>
              <a:t>18</a:t>
            </a:fld>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883" y="2369022"/>
            <a:ext cx="8567902" cy="109633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7443"/>
          <a:stretch/>
        </p:blipFill>
        <p:spPr>
          <a:xfrm>
            <a:off x="5211478" y="3585681"/>
            <a:ext cx="3593275" cy="2915379"/>
          </a:xfrm>
          <a:prstGeom prst="rect">
            <a:avLst/>
          </a:prstGeom>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05636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40" y="361110"/>
            <a:ext cx="8136978" cy="948667"/>
          </a:xfrm>
        </p:spPr>
        <p:txBody>
          <a:bodyPr/>
          <a:lstStyle/>
          <a:p>
            <a:pPr algn="r"/>
            <a:r>
              <a:rPr lang="fa-I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ادامه نمونه ساختار شکست پروژه</a:t>
            </a:r>
          </a:p>
        </p:txBody>
      </p:sp>
      <p:sp>
        <p:nvSpPr>
          <p:cNvPr id="4" name="Slide Number Placeholder 3"/>
          <p:cNvSpPr>
            <a:spLocks noGrp="1"/>
          </p:cNvSpPr>
          <p:nvPr>
            <p:ph type="sldNum" sz="quarter" idx="12"/>
          </p:nvPr>
        </p:nvSpPr>
        <p:spPr>
          <a:xfrm>
            <a:off x="6910839" y="6397920"/>
            <a:ext cx="2057400" cy="365125"/>
          </a:xfrm>
        </p:spPr>
        <p:txBody>
          <a:bodyPr/>
          <a:lstStyle/>
          <a:p>
            <a:fld id="{AC122D1C-E5F7-4783-BDC9-674F490CCAF7}" type="slidenum">
              <a:rPr lang="fa-IR" smtClean="0"/>
              <a:t>19</a:t>
            </a:fld>
            <a:endParaRPr lang="fa-I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09269"/>
            <a:ext cx="8923223" cy="1998345"/>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18" y="4210558"/>
            <a:ext cx="4188862" cy="2477918"/>
          </a:xfrm>
          <a:prstGeom prst="roundRect">
            <a:avLst>
              <a:gd name="adj" fmla="val 4900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09886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p:cNvPicPr>
          <p:nvPr>
            <p:ph idx="1"/>
          </p:nvPr>
        </p:nvPicPr>
        <p:blipFill rotWithShape="1">
          <a:blip r:embed="rId2"/>
          <a:srcRect l="5703" t="9868" r="5823" b="28625"/>
          <a:stretch/>
        </p:blipFill>
        <p:spPr>
          <a:xfrm>
            <a:off x="385280" y="136525"/>
            <a:ext cx="7950646" cy="3150992"/>
          </a:xfrm>
          <a:ln w="38100" cap="sq">
            <a:solidFill>
              <a:srgbClr val="000000"/>
            </a:solidFill>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C122D1C-E5F7-4783-BDC9-674F490CCAF7}" type="slidenum">
              <a:rPr lang="fa-IR" smtClean="0"/>
              <a:t>2</a:t>
            </a:fld>
            <a:endParaRPr lang="fa-IR"/>
          </a:p>
        </p:txBody>
      </p:sp>
      <p:sp>
        <p:nvSpPr>
          <p:cNvPr id="2" name="Line Callout 1 (Border and Accent Bar) 1"/>
          <p:cNvSpPr/>
          <p:nvPr/>
        </p:nvSpPr>
        <p:spPr>
          <a:xfrm>
            <a:off x="1899942" y="3570484"/>
            <a:ext cx="4921321" cy="883579"/>
          </a:xfrm>
          <a:prstGeom prst="accentBorderCallout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n w="0"/>
                <a:solidFill>
                  <a:schemeClr val="tx1"/>
                </a:solidFill>
                <a:effectLst>
                  <a:outerShdw blurRad="38100" dist="19050" dir="2700000" algn="tl" rotWithShape="0">
                    <a:schemeClr val="dk1">
                      <a:alpha val="40000"/>
                    </a:schemeClr>
                  </a:outerShdw>
                </a:effectLst>
              </a:rPr>
              <a:t>Instagram &amp; Website: </a:t>
            </a:r>
            <a:r>
              <a:rPr lang="en-US" sz="2400" b="1" dirty="0">
                <a:ln w="0"/>
                <a:solidFill>
                  <a:srgbClr val="FF0000"/>
                </a:solidFill>
                <a:effectLst>
                  <a:outerShdw blurRad="38100" dist="19050" dir="2700000" algn="tl" rotWithShape="0">
                    <a:schemeClr val="dk1">
                      <a:alpha val="40000"/>
                    </a:schemeClr>
                  </a:outerShdw>
                </a:effectLst>
              </a:rPr>
              <a:t>Bahmaniie.ir</a:t>
            </a:r>
          </a:p>
          <a:p>
            <a:pPr algn="ctr"/>
            <a:r>
              <a:rPr lang="en-US" sz="2400" dirty="0">
                <a:ln w="0"/>
                <a:solidFill>
                  <a:schemeClr val="tx1"/>
                </a:solidFill>
                <a:effectLst>
                  <a:outerShdw blurRad="38100" dist="19050" dir="2700000" algn="tl" rotWithShape="0">
                    <a:schemeClr val="dk1">
                      <a:alpha val="40000"/>
                    </a:schemeClr>
                  </a:outerShdw>
                </a:effectLst>
              </a:rPr>
              <a:t>Tel: 09384963377</a:t>
            </a:r>
            <a:endParaRPr lang="fa-IR" sz="2400" dirty="0">
              <a:ln w="0"/>
              <a:solidFill>
                <a:schemeClr val="tx1"/>
              </a:solidFill>
              <a:effectLst>
                <a:outerShdw blurRad="38100" dist="19050" dir="2700000" algn="tl" rotWithShape="0">
                  <a:schemeClr val="dk1">
                    <a:alpha val="40000"/>
                  </a:schemeClr>
                </a:outerShdw>
              </a:effectLst>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69295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92" y="104256"/>
            <a:ext cx="8136978" cy="948667"/>
          </a:xfrm>
        </p:spPr>
        <p:txBody>
          <a:bodyPr>
            <a:normAutofit/>
          </a:bodyPr>
          <a:lstStyle/>
          <a:p>
            <a:pPr algn="r"/>
            <a:r>
              <a:rPr lang="fa-I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B Titr" panose="00000700000000000000" pitchFamily="2" charset="-78"/>
              </a:rPr>
              <a:t>نمونه ساختار شکست هزینه براساس قرارداد</a:t>
            </a:r>
          </a:p>
        </p:txBody>
      </p:sp>
      <p:sp>
        <p:nvSpPr>
          <p:cNvPr id="4" name="Slide Number Placeholder 3"/>
          <p:cNvSpPr>
            <a:spLocks noGrp="1"/>
          </p:cNvSpPr>
          <p:nvPr>
            <p:ph type="sldNum" sz="quarter" idx="12"/>
          </p:nvPr>
        </p:nvSpPr>
        <p:spPr>
          <a:xfrm>
            <a:off x="6910839" y="6397920"/>
            <a:ext cx="2057400" cy="365125"/>
          </a:xfrm>
        </p:spPr>
        <p:txBody>
          <a:bodyPr/>
          <a:lstStyle/>
          <a:p>
            <a:fld id="{AC122D1C-E5F7-4783-BDC9-674F490CCAF7}" type="slidenum">
              <a:rPr lang="fa-IR" smtClean="0"/>
              <a:t>20</a:t>
            </a:fld>
            <a:endParaRPr lang="fa-I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371" t="2239" r="4670"/>
          <a:stretch/>
        </p:blipFill>
        <p:spPr>
          <a:xfrm>
            <a:off x="2126751" y="1448656"/>
            <a:ext cx="5003515" cy="5074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3339102" y="1407560"/>
            <a:ext cx="3791162" cy="277401"/>
          </a:xfrm>
          <a:prstGeom prst="roundRect">
            <a:avLst>
              <a:gd name="adj" fmla="val 45652"/>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1600" b="1" dirty="0">
                <a:cs typeface="B Nazanin" panose="00000400000000000000" pitchFamily="2" charset="-78"/>
              </a:rPr>
              <a:t>تحویل شدنی های اصلی پروژه</a:t>
            </a:r>
          </a:p>
        </p:txBody>
      </p:sp>
      <p:sp>
        <p:nvSpPr>
          <p:cNvPr id="11" name="Rounded Rectangle 10"/>
          <p:cNvSpPr/>
          <p:nvPr/>
        </p:nvSpPr>
        <p:spPr>
          <a:xfrm>
            <a:off x="2075379" y="1387011"/>
            <a:ext cx="1212351" cy="306511"/>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1600" b="1" dirty="0">
                <a:cs typeface="B Nazanin" panose="00000400000000000000" pitchFamily="2" charset="-78"/>
              </a:rPr>
              <a:t>بودجه -یورو</a:t>
            </a:r>
          </a:p>
        </p:txBody>
      </p:sp>
      <p:sp>
        <p:nvSpPr>
          <p:cNvPr id="12" name="Rounded Rectangle 11"/>
          <p:cNvSpPr/>
          <p:nvPr/>
        </p:nvSpPr>
        <p:spPr>
          <a:xfrm rot="20822742">
            <a:off x="2966503" y="3474241"/>
            <a:ext cx="3767164" cy="1411649"/>
          </a:xfrm>
          <a:prstGeom prst="roundRect">
            <a:avLst>
              <a:gd name="adj" fmla="val 39024"/>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2800" b="1" dirty="0">
                <a:cs typeface="B Nazanin" panose="00000400000000000000" pitchFamily="2" charset="-78"/>
              </a:rPr>
              <a:t>@Bahmaniie.ir</a:t>
            </a:r>
          </a:p>
        </p:txBody>
      </p:sp>
      <p:sp>
        <p:nvSpPr>
          <p:cNvPr id="3" name="Footer Placeholder 2"/>
          <p:cNvSpPr>
            <a:spLocks noGrp="1"/>
          </p:cNvSpPr>
          <p:nvPr>
            <p:ph type="ftr" sz="quarter" idx="11"/>
          </p:nvPr>
        </p:nvSpPr>
        <p:spPr/>
        <p:txBody>
          <a:bodyPr/>
          <a:lstStyle/>
          <a:p>
            <a:r>
              <a:rPr lang="en-US"/>
              <a:t>Bahmaniie.ir</a:t>
            </a:r>
            <a:endParaRPr lang="fa-IR"/>
          </a:p>
        </p:txBody>
      </p:sp>
      <p:sp>
        <p:nvSpPr>
          <p:cNvPr id="9" name="Rounded Rectangle 8"/>
          <p:cNvSpPr/>
          <p:nvPr/>
        </p:nvSpPr>
        <p:spPr>
          <a:xfrm>
            <a:off x="5268929" y="5679897"/>
            <a:ext cx="1212351" cy="306511"/>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600" b="1" dirty="0" err="1">
                <a:cs typeface="B Nazanin" panose="00000400000000000000" pitchFamily="2" charset="-78"/>
              </a:rPr>
              <a:t>Wbs</a:t>
            </a:r>
            <a:r>
              <a:rPr lang="en-US" sz="1600" b="1" dirty="0">
                <a:cs typeface="B Nazanin" panose="00000400000000000000" pitchFamily="2" charset="-78"/>
              </a:rPr>
              <a:t> &amp; </a:t>
            </a:r>
            <a:r>
              <a:rPr lang="en-US" sz="1600" b="1" dirty="0" err="1">
                <a:cs typeface="B Nazanin" panose="00000400000000000000" pitchFamily="2" charset="-78"/>
              </a:rPr>
              <a:t>cbs</a:t>
            </a:r>
            <a:endParaRPr lang="fa-IR" sz="1600" b="1" dirty="0">
              <a:cs typeface="B Nazanin" panose="00000400000000000000" pitchFamily="2" charset="-78"/>
            </a:endParaRPr>
          </a:p>
        </p:txBody>
      </p:sp>
      <p:sp>
        <p:nvSpPr>
          <p:cNvPr id="10" name="Rounded Rectangle 9"/>
          <p:cNvSpPr/>
          <p:nvPr/>
        </p:nvSpPr>
        <p:spPr>
          <a:xfrm>
            <a:off x="4753508" y="2411002"/>
            <a:ext cx="1277422" cy="373295"/>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600" b="1" dirty="0" err="1">
                <a:cs typeface="B Nazanin" panose="00000400000000000000" pitchFamily="2" charset="-78"/>
              </a:rPr>
              <a:t>Wbs</a:t>
            </a:r>
            <a:r>
              <a:rPr lang="en-US" sz="1600" b="1" dirty="0">
                <a:cs typeface="B Nazanin" panose="00000400000000000000" pitchFamily="2" charset="-78"/>
              </a:rPr>
              <a:t> &amp; </a:t>
            </a:r>
            <a:r>
              <a:rPr lang="en-US" sz="1600" b="1" dirty="0" err="1">
                <a:cs typeface="B Nazanin" panose="00000400000000000000" pitchFamily="2" charset="-78"/>
              </a:rPr>
              <a:t>cbs</a:t>
            </a:r>
            <a:endParaRPr lang="fa-IR" sz="1600" b="1" dirty="0">
              <a:cs typeface="B Nazanin" panose="00000400000000000000" pitchFamily="2" charset="-78"/>
            </a:endParaRPr>
          </a:p>
        </p:txBody>
      </p:sp>
      <p:sp>
        <p:nvSpPr>
          <p:cNvPr id="13" name="Rounded Rectangle 12"/>
          <p:cNvSpPr/>
          <p:nvPr/>
        </p:nvSpPr>
        <p:spPr>
          <a:xfrm>
            <a:off x="4630219" y="2852791"/>
            <a:ext cx="1212351" cy="306511"/>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600" b="1" dirty="0" err="1">
                <a:cs typeface="B Nazanin" panose="00000400000000000000" pitchFamily="2" charset="-78"/>
              </a:rPr>
              <a:t>Wbs</a:t>
            </a:r>
            <a:r>
              <a:rPr lang="en-US" sz="1600" b="1" dirty="0">
                <a:cs typeface="B Nazanin" panose="00000400000000000000" pitchFamily="2" charset="-78"/>
              </a:rPr>
              <a:t> &amp; </a:t>
            </a:r>
            <a:r>
              <a:rPr lang="en-US" sz="1600" b="1" dirty="0" err="1">
                <a:cs typeface="B Nazanin" panose="00000400000000000000" pitchFamily="2" charset="-78"/>
              </a:rPr>
              <a:t>cbs</a:t>
            </a:r>
            <a:endParaRPr lang="fa-IR" sz="1600" b="1" dirty="0">
              <a:cs typeface="B Nazanin" panose="00000400000000000000" pitchFamily="2" charset="-78"/>
            </a:endParaRPr>
          </a:p>
        </p:txBody>
      </p:sp>
    </p:spTree>
    <p:extLst>
      <p:ext uri="{BB962C8B-B14F-4D97-AF65-F5344CB8AC3E}">
        <p14:creationId xmlns:p14="http://schemas.microsoft.com/office/powerpoint/2010/main" val="408590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22D1C-E5F7-4783-BDC9-674F490CCAF7}" type="slidenum">
              <a:rPr lang="fa-IR" smtClean="0"/>
              <a:t>21</a:t>
            </a:fld>
            <a:endParaRPr lang="fa-I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028950" y="1126651"/>
            <a:ext cx="5651220" cy="2302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Footer Placeholder 1"/>
          <p:cNvSpPr>
            <a:spLocks noGrp="1"/>
          </p:cNvSpPr>
          <p:nvPr>
            <p:ph type="ftr" sz="quarter" idx="11"/>
          </p:nvPr>
        </p:nvSpPr>
        <p:spPr/>
        <p:txBody>
          <a:bodyPr/>
          <a:lstStyle/>
          <a:p>
            <a:r>
              <a:rPr lang="en-US"/>
              <a:t>Bahmaniie.ir</a:t>
            </a:r>
            <a:endParaRPr lang="fa-IR"/>
          </a:p>
        </p:txBody>
      </p:sp>
      <p:pic>
        <p:nvPicPr>
          <p:cNvPr id="7" name="Picture 6">
            <a:extLst>
              <a:ext uri="{FF2B5EF4-FFF2-40B4-BE49-F238E27FC236}">
                <a16:creationId xmlns:a16="http://schemas.microsoft.com/office/drawing/2014/main" id="{99CA06C8-41D9-44BC-B30B-B6FD64A98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708" y="1040568"/>
            <a:ext cx="2662084" cy="35254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extLst>
              <a:ext uri="{FF2B5EF4-FFF2-40B4-BE49-F238E27FC236}">
                <a16:creationId xmlns:a16="http://schemas.microsoft.com/office/drawing/2014/main" id="{7CCEEDE8-BAEC-48B5-ACE2-C0E90CBDE5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13" y="5117396"/>
            <a:ext cx="7355599" cy="1238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1131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914813" y="1932722"/>
            <a:ext cx="9762582" cy="5556231"/>
          </a:xfrm>
        </p:spPr>
        <p:txBody>
          <a:bodyPr/>
          <a:lstStyle/>
          <a:p>
            <a:pPr marL="0" indent="0">
              <a:buNone/>
              <a:defRPr/>
            </a:pPr>
            <a:r>
              <a:rPr lang="fa-IR" altLang="fa-IR" sz="2205" b="1" dirty="0" err="1">
                <a:cs typeface="B Nazanin" panose="00000400000000000000" pitchFamily="2" charset="-78"/>
              </a:rPr>
              <a:t>اصولأ</a:t>
            </a:r>
            <a:r>
              <a:rPr lang="fa-IR" altLang="fa-IR" sz="2205" b="1" dirty="0">
                <a:cs typeface="B Nazanin" panose="00000400000000000000" pitchFamily="2" charset="-78"/>
              </a:rPr>
              <a:t> روابط بین فعالیت ها به چهار دسته تقسیم بندی می شود .</a:t>
            </a:r>
          </a:p>
          <a:p>
            <a:pPr marL="0" indent="0">
              <a:buNone/>
              <a:defRPr/>
            </a:pPr>
            <a:endParaRPr lang="fa-IR" altLang="fa-IR" sz="2205" b="1" dirty="0">
              <a:cs typeface="B Nazanin" panose="00000400000000000000" pitchFamily="2" charset="-78"/>
            </a:endParaRPr>
          </a:p>
          <a:p>
            <a:pPr marL="0" indent="0">
              <a:buNone/>
              <a:defRPr/>
            </a:pPr>
            <a:r>
              <a:rPr lang="en-US" altLang="fa-IR" sz="2205" b="1" dirty="0">
                <a:solidFill>
                  <a:srgbClr val="FF0000"/>
                </a:solidFill>
              </a:rPr>
              <a:t>Finish To Start</a:t>
            </a:r>
            <a:r>
              <a:rPr lang="fa-IR" altLang="fa-IR" sz="2205" b="1" dirty="0">
                <a:solidFill>
                  <a:srgbClr val="FF0000"/>
                </a:solidFill>
              </a:rPr>
              <a:t> : </a:t>
            </a:r>
            <a:r>
              <a:rPr lang="en-US" altLang="fa-IR" sz="2205" b="1" dirty="0">
                <a:solidFill>
                  <a:srgbClr val="FF0000"/>
                </a:solidFill>
              </a:rPr>
              <a:t>90%</a:t>
            </a:r>
            <a:r>
              <a:rPr lang="fa-IR" altLang="fa-IR" sz="2205" b="1" dirty="0">
                <a:solidFill>
                  <a:srgbClr val="FF0000"/>
                </a:solidFill>
              </a:rPr>
              <a:t> </a:t>
            </a:r>
            <a:r>
              <a:rPr lang="fa-IR" altLang="fa-IR" sz="2205" b="1" dirty="0">
                <a:solidFill>
                  <a:srgbClr val="FF0000"/>
                </a:solidFill>
                <a:cs typeface="B Nazanin" panose="00000400000000000000" pitchFamily="2" charset="-78"/>
              </a:rPr>
              <a:t>از این رابطه استفاده می شود.</a:t>
            </a:r>
            <a:endParaRPr lang="en-US" altLang="fa-IR" sz="2205" b="1" dirty="0">
              <a:solidFill>
                <a:srgbClr val="FF0000"/>
              </a:solidFill>
              <a:cs typeface="B Nazanin" panose="00000400000000000000" pitchFamily="2" charset="-78"/>
            </a:endParaRPr>
          </a:p>
          <a:p>
            <a:pPr marL="0" indent="0">
              <a:buNone/>
              <a:defRPr/>
            </a:pPr>
            <a:r>
              <a:rPr lang="en-US" altLang="fa-IR" sz="2205" b="1" dirty="0"/>
              <a:t>Start To Finish</a:t>
            </a:r>
            <a:r>
              <a:rPr lang="fa-IR" altLang="fa-IR" sz="2205" b="1" dirty="0"/>
              <a:t> :</a:t>
            </a:r>
            <a:endParaRPr lang="en-US" altLang="fa-IR" sz="2205" b="1" dirty="0"/>
          </a:p>
          <a:p>
            <a:pPr marL="0" indent="0">
              <a:buNone/>
              <a:defRPr/>
            </a:pPr>
            <a:r>
              <a:rPr lang="en-US" altLang="fa-IR" sz="2205" b="1" dirty="0"/>
              <a:t>Finish To Finish</a:t>
            </a:r>
            <a:r>
              <a:rPr lang="fa-IR" altLang="fa-IR" sz="2205" b="1" dirty="0"/>
              <a:t> :</a:t>
            </a:r>
            <a:endParaRPr lang="en-US" altLang="fa-IR" sz="2205" b="1" dirty="0"/>
          </a:p>
          <a:p>
            <a:pPr marL="0" indent="0">
              <a:buNone/>
              <a:defRPr/>
            </a:pPr>
            <a:r>
              <a:rPr lang="en-US" altLang="fa-IR" sz="2205" b="1" dirty="0"/>
              <a:t>Start To Start</a:t>
            </a:r>
            <a:r>
              <a:rPr lang="fa-IR" altLang="fa-IR" sz="2205" b="1" dirty="0"/>
              <a:t> :</a:t>
            </a:r>
            <a:endParaRPr lang="en-US" altLang="fa-IR" sz="2205" b="1" dirty="0"/>
          </a:p>
          <a:p>
            <a:pPr marL="0" indent="0" algn="l" rtl="0">
              <a:buNone/>
              <a:defRPr/>
            </a:pPr>
            <a:endParaRPr lang="fa-IR" altLang="fa-IR" sz="2205" dirty="0">
              <a:cs typeface="B Nazanin" panose="00000400000000000000" pitchFamily="2" charset="-78"/>
            </a:endParaRPr>
          </a:p>
        </p:txBody>
      </p:sp>
      <p:sp>
        <p:nvSpPr>
          <p:cNvPr id="141316" name="Cross 1"/>
          <p:cNvSpPr>
            <a:spLocks noChangeArrowheads="1"/>
          </p:cNvSpPr>
          <p:nvPr/>
        </p:nvSpPr>
        <p:spPr bwMode="auto">
          <a:xfrm>
            <a:off x="892819" y="622705"/>
            <a:ext cx="7223650" cy="952614"/>
          </a:xfrm>
          <a:prstGeom prst="plus">
            <a:avLst>
              <a:gd name="adj" fmla="val 25000"/>
            </a:avLst>
          </a:prstGeom>
          <a:solidFill>
            <a:srgbClr val="00B0F0"/>
          </a:solidFill>
          <a:ln w="9525" algn="ctr">
            <a:solidFill>
              <a:schemeClr val="tx1"/>
            </a:solidFill>
            <a:round/>
            <a:headEnd/>
            <a:tailEnd/>
          </a:ln>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fa-IR" altLang="fa-IR" sz="3086" b="1" dirty="0">
                <a:cs typeface="B Titr" panose="00000700000000000000" pitchFamily="2" charset="-78"/>
              </a:rPr>
              <a:t>روابط بین فعالیت ها در نرم افزار</a:t>
            </a:r>
            <a:endParaRPr lang="fa-IR" altLang="fa-IR" sz="3086" b="1" dirty="0"/>
          </a:p>
        </p:txBody>
      </p:sp>
      <p:sp>
        <p:nvSpPr>
          <p:cNvPr id="2" name="Slide Number Placeholder 1"/>
          <p:cNvSpPr>
            <a:spLocks noGrp="1"/>
          </p:cNvSpPr>
          <p:nvPr>
            <p:ph type="sldNum" sz="quarter" idx="12"/>
          </p:nvPr>
        </p:nvSpPr>
        <p:spPr/>
        <p:txBody>
          <a:bodyPr/>
          <a:lstStyle/>
          <a:p>
            <a:fld id="{AC122D1C-E5F7-4783-BDC9-674F490CCAF7}" type="slidenum">
              <a:rPr lang="fa-IR" smtClean="0"/>
              <a:t>22</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29320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678620" y="221586"/>
            <a:ext cx="5250263" cy="815152"/>
          </a:xfrm>
        </p:spPr>
        <p:style>
          <a:lnRef idx="2">
            <a:schemeClr val="accent5"/>
          </a:lnRef>
          <a:fillRef idx="1">
            <a:schemeClr val="lt1"/>
          </a:fillRef>
          <a:effectRef idx="0">
            <a:schemeClr val="accent5"/>
          </a:effectRef>
          <a:fontRef idx="minor">
            <a:schemeClr val="dk1"/>
          </a:fontRef>
        </p:style>
        <p:txBody>
          <a:bodyPr/>
          <a:lstStyle/>
          <a:p>
            <a:pPr algn="r">
              <a:defRPr/>
            </a:pPr>
            <a:r>
              <a:rPr lang="fa-IR" altLang="fa-IR" sz="3968" b="1" dirty="0">
                <a:solidFill>
                  <a:srgbClr val="FF0000"/>
                </a:solidFill>
                <a:cs typeface="B Nazanin" panose="00000400000000000000" pitchFamily="2" charset="-78"/>
              </a:rPr>
              <a:t>انواع فعالیت در نرم افزار </a:t>
            </a:r>
            <a:r>
              <a:rPr lang="en-US" altLang="fa-IR" sz="3968" b="1" dirty="0">
                <a:solidFill>
                  <a:srgbClr val="FF0000"/>
                </a:solidFill>
                <a:cs typeface="B Nazanin" panose="00000400000000000000" pitchFamily="2" charset="-78"/>
              </a:rPr>
              <a:t>P6</a:t>
            </a:r>
            <a:endParaRPr lang="fa-IR" altLang="fa-IR" sz="3968" b="1" dirty="0">
              <a:solidFill>
                <a:srgbClr val="FF0000"/>
              </a:solidFill>
              <a:cs typeface="B Nazanin" panose="00000400000000000000" pitchFamily="2" charset="-78"/>
            </a:endParaRPr>
          </a:p>
        </p:txBody>
      </p:sp>
      <p:sp>
        <p:nvSpPr>
          <p:cNvPr id="123907" name="Content Placeholder 2"/>
          <p:cNvSpPr>
            <a:spLocks noGrp="1"/>
          </p:cNvSpPr>
          <p:nvPr>
            <p:ph idx="1"/>
          </p:nvPr>
        </p:nvSpPr>
        <p:spPr>
          <a:xfrm>
            <a:off x="197981" y="1269559"/>
            <a:ext cx="8727489" cy="5037998"/>
          </a:xfrm>
        </p:spPr>
        <p:txBody>
          <a:bodyPr/>
          <a:lstStyle/>
          <a:p>
            <a:pPr marL="0" indent="0">
              <a:lnSpc>
                <a:spcPct val="150000"/>
              </a:lnSpc>
              <a:buNone/>
              <a:defRPr/>
            </a:pPr>
            <a:r>
              <a:rPr lang="fa-IR" altLang="fa-IR" sz="2078" dirty="0">
                <a:cs typeface="B Nazanin" panose="00000400000000000000" pitchFamily="2" charset="-78"/>
              </a:rPr>
              <a:t>نوع فعالیت </a:t>
            </a:r>
            <a:r>
              <a:rPr lang="en-US" altLang="fa-IR" sz="2078" dirty="0">
                <a:cs typeface="B Nazanin" panose="00000400000000000000" pitchFamily="2" charset="-78"/>
              </a:rPr>
              <a:t> Activity Type</a:t>
            </a:r>
            <a:r>
              <a:rPr lang="fa-IR" altLang="fa-IR" sz="2078" dirty="0">
                <a:cs typeface="B Nazanin" panose="00000400000000000000" pitchFamily="2" charset="-78"/>
              </a:rPr>
              <a:t>مشخص </a:t>
            </a:r>
            <a:r>
              <a:rPr lang="fa-IR" altLang="fa-IR" sz="2078" dirty="0" err="1">
                <a:cs typeface="B Nazanin" panose="00000400000000000000" pitchFamily="2" charset="-78"/>
              </a:rPr>
              <a:t>می‌کند</a:t>
            </a:r>
            <a:r>
              <a:rPr lang="fa-IR" altLang="fa-IR" sz="2078" dirty="0">
                <a:cs typeface="B Nazanin" panose="00000400000000000000" pitchFamily="2" charset="-78"/>
              </a:rPr>
              <a:t> که چگونه بایستی محاسبات زمان و </a:t>
            </a:r>
            <a:r>
              <a:rPr lang="fa-IR" altLang="fa-IR" sz="2078" dirty="0" err="1">
                <a:cs typeface="B Nazanin" panose="00000400000000000000" pitchFamily="2" charset="-78"/>
              </a:rPr>
              <a:t>تاریخ‌های</a:t>
            </a:r>
            <a:r>
              <a:rPr lang="fa-IR" altLang="fa-IR" sz="2078" dirty="0">
                <a:cs typeface="B Nazanin" panose="00000400000000000000" pitchFamily="2" charset="-78"/>
              </a:rPr>
              <a:t> فعالیت‌ انجام شود. به هر فعالیت یکی از این شش حالت زیر اختصاص داده </a:t>
            </a:r>
            <a:r>
              <a:rPr lang="fa-IR" altLang="fa-IR" sz="2078" dirty="0" err="1">
                <a:cs typeface="B Nazanin" panose="00000400000000000000" pitchFamily="2" charset="-78"/>
              </a:rPr>
              <a:t>می‌شود</a:t>
            </a:r>
            <a:r>
              <a:rPr lang="fa-IR" altLang="fa-IR" sz="2078" dirty="0">
                <a:cs typeface="B Nazanin" panose="00000400000000000000" pitchFamily="2" charset="-78"/>
              </a:rPr>
              <a:t>.</a:t>
            </a:r>
          </a:p>
          <a:p>
            <a:pPr marL="566983" indent="-566983">
              <a:lnSpc>
                <a:spcPct val="150000"/>
              </a:lnSpc>
              <a:buFont typeface="+mj-lt"/>
              <a:buAutoNum type="romanUcPeriod"/>
              <a:defRPr/>
            </a:pPr>
            <a:r>
              <a:rPr lang="en-US" altLang="fa-IR" sz="1732" b="1" dirty="0">
                <a:cs typeface="B Nazanin" panose="00000400000000000000" pitchFamily="2" charset="-78"/>
              </a:rPr>
              <a:t>Task Dependent</a:t>
            </a:r>
          </a:p>
          <a:p>
            <a:pPr marL="566983" indent="-566983">
              <a:lnSpc>
                <a:spcPct val="150000"/>
              </a:lnSpc>
              <a:buFont typeface="+mj-lt"/>
              <a:buAutoNum type="romanUcPeriod"/>
              <a:defRPr/>
            </a:pPr>
            <a:r>
              <a:rPr lang="en-US" altLang="fa-IR" sz="1732" b="1" dirty="0">
                <a:cs typeface="B Nazanin" panose="00000400000000000000" pitchFamily="2" charset="-78"/>
              </a:rPr>
              <a:t>Start Milestone</a:t>
            </a:r>
          </a:p>
          <a:p>
            <a:pPr marL="566983" indent="-566983">
              <a:lnSpc>
                <a:spcPct val="150000"/>
              </a:lnSpc>
              <a:buFont typeface="+mj-lt"/>
              <a:buAutoNum type="romanUcPeriod"/>
              <a:defRPr/>
            </a:pPr>
            <a:r>
              <a:rPr lang="en-US" altLang="fa-IR" sz="1732" b="1" dirty="0">
                <a:cs typeface="B Nazanin" panose="00000400000000000000" pitchFamily="2" charset="-78"/>
              </a:rPr>
              <a:t>Finish Milestone</a:t>
            </a:r>
          </a:p>
          <a:p>
            <a:pPr marL="566983" indent="-566983">
              <a:lnSpc>
                <a:spcPct val="150000"/>
              </a:lnSpc>
              <a:buFont typeface="+mj-lt"/>
              <a:buAutoNum type="romanUcPeriod"/>
              <a:defRPr/>
            </a:pPr>
            <a:r>
              <a:rPr lang="en-US" altLang="fa-IR" sz="1732" b="1" dirty="0">
                <a:cs typeface="B Nazanin" panose="00000400000000000000" pitchFamily="2" charset="-78"/>
              </a:rPr>
              <a:t>Resource Dependent</a:t>
            </a:r>
          </a:p>
          <a:p>
            <a:pPr marL="566983" indent="-566983">
              <a:lnSpc>
                <a:spcPct val="150000"/>
              </a:lnSpc>
              <a:buFont typeface="+mj-lt"/>
              <a:buAutoNum type="romanUcPeriod"/>
              <a:defRPr/>
            </a:pPr>
            <a:r>
              <a:rPr lang="en-US" altLang="fa-IR" sz="1732" b="1" dirty="0">
                <a:cs typeface="B Nazanin" panose="00000400000000000000" pitchFamily="2" charset="-78"/>
              </a:rPr>
              <a:t>Level of Effort</a:t>
            </a:r>
          </a:p>
          <a:p>
            <a:pPr marL="566983" indent="-566983">
              <a:lnSpc>
                <a:spcPct val="150000"/>
              </a:lnSpc>
              <a:buFont typeface="+mj-lt"/>
              <a:buAutoNum type="romanUcPeriod"/>
              <a:defRPr/>
            </a:pPr>
            <a:r>
              <a:rPr lang="en-US" altLang="fa-IR" sz="1732" b="1" dirty="0">
                <a:cs typeface="B Nazanin" panose="00000400000000000000" pitchFamily="2" charset="-78"/>
              </a:rPr>
              <a:t>WBS summary</a:t>
            </a:r>
            <a:endParaRPr lang="fa-IR" altLang="fa-IR" sz="1732" b="1" dirty="0">
              <a:cs typeface="B Nazanin" panose="00000400000000000000" pitchFamily="2" charset="-78"/>
            </a:endParaRPr>
          </a:p>
        </p:txBody>
      </p:sp>
      <p:pic>
        <p:nvPicPr>
          <p:cNvPr id="2" name="Picture 1"/>
          <p:cNvPicPr>
            <a:picLocks noChangeAspect="1"/>
          </p:cNvPicPr>
          <p:nvPr/>
        </p:nvPicPr>
        <p:blipFill rotWithShape="1">
          <a:blip r:embed="rId2"/>
          <a:srcRect l="6836"/>
          <a:stretch/>
        </p:blipFill>
        <p:spPr>
          <a:xfrm>
            <a:off x="189935" y="3154167"/>
            <a:ext cx="5840522" cy="31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23</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36197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31972" y="1558824"/>
            <a:ext cx="8480057" cy="5649705"/>
          </a:xfrm>
        </p:spPr>
        <p:txBody>
          <a:bodyPr/>
          <a:lstStyle/>
          <a:p>
            <a:pPr marL="0" indent="0">
              <a:buNone/>
            </a:pPr>
            <a:endParaRPr lang="fa-IR" altLang="fa-IR" sz="1905" b="1" dirty="0">
              <a:solidFill>
                <a:srgbClr val="3333CC"/>
              </a:solidFill>
              <a:cs typeface="B Nazanin" panose="00000400000000000000" pitchFamily="2" charset="-78"/>
            </a:endParaRPr>
          </a:p>
          <a:p>
            <a:pPr marL="0" indent="0">
              <a:buNone/>
            </a:pPr>
            <a:r>
              <a:rPr lang="fa-IR" altLang="fa-IR" sz="1905" b="1" dirty="0">
                <a:solidFill>
                  <a:srgbClr val="3333CC"/>
                </a:solidFill>
                <a:cs typeface="B Nazanin" panose="00000400000000000000" pitchFamily="2" charset="-78"/>
              </a:rPr>
              <a:t>1-</a:t>
            </a:r>
            <a:r>
              <a:rPr lang="en-US" altLang="fa-IR" sz="1905" b="1" dirty="0">
                <a:solidFill>
                  <a:srgbClr val="3333CC"/>
                </a:solidFill>
                <a:cs typeface="B Nazanin" panose="00000400000000000000" pitchFamily="2" charset="-78"/>
              </a:rPr>
              <a:t>  Task Dependent</a:t>
            </a:r>
            <a:endParaRPr lang="fa-IR" altLang="fa-IR" sz="1905" b="1" dirty="0">
              <a:solidFill>
                <a:srgbClr val="3333CC"/>
              </a:solidFill>
              <a:cs typeface="B Nazanin" panose="00000400000000000000" pitchFamily="2" charset="-78"/>
            </a:endParaRPr>
          </a:p>
          <a:p>
            <a:pPr marL="0" indent="0">
              <a:lnSpc>
                <a:spcPct val="150000"/>
              </a:lnSpc>
              <a:buNone/>
            </a:pPr>
            <a:r>
              <a:rPr lang="fa-IR" altLang="fa-IR" sz="1905" dirty="0">
                <a:cs typeface="B Nazanin" panose="00000400000000000000" pitchFamily="2" charset="-78"/>
              </a:rPr>
              <a:t>این نوع فعالیت ها در زمانبندی پروژه از تقویم </a:t>
            </a:r>
            <a:r>
              <a:rPr lang="en-US" altLang="fa-IR" sz="1905" dirty="0">
                <a:cs typeface="B Nazanin" panose="00000400000000000000" pitchFamily="2" charset="-78"/>
              </a:rPr>
              <a:t> Activity </a:t>
            </a:r>
            <a:r>
              <a:rPr lang="fa-IR" altLang="fa-IR" sz="1905" dirty="0">
                <a:cs typeface="B Nazanin" panose="00000400000000000000" pitchFamily="2" charset="-78"/>
              </a:rPr>
              <a:t>استفاده کرده و تاریخ </a:t>
            </a:r>
            <a:r>
              <a:rPr lang="en-US" altLang="fa-IR" sz="1905" dirty="0">
                <a:cs typeface="B Nazanin" panose="00000400000000000000" pitchFamily="2" charset="-78"/>
              </a:rPr>
              <a:t>Finish Date </a:t>
            </a:r>
            <a:r>
              <a:rPr lang="fa-IR" altLang="fa-IR" sz="1905" dirty="0">
                <a:cs typeface="B Nazanin" panose="00000400000000000000" pitchFamily="2" charset="-78"/>
              </a:rPr>
              <a:t> فعالیت را از روی این تقویم محاسبه خواهد کرد که بیشتر فعالیت ها در برنامه زمانبندی به این صورت می باشند.</a:t>
            </a:r>
          </a:p>
          <a:p>
            <a:pPr marL="0" indent="0">
              <a:buNone/>
            </a:pPr>
            <a:endParaRPr lang="fa-IR" altLang="fa-IR" sz="1905" b="1" dirty="0">
              <a:solidFill>
                <a:srgbClr val="3333CC"/>
              </a:solidFill>
              <a:cs typeface="B Nazanin" panose="00000400000000000000" pitchFamily="2" charset="-78"/>
            </a:endParaRPr>
          </a:p>
          <a:p>
            <a:pPr marL="0" indent="0">
              <a:buNone/>
            </a:pPr>
            <a:r>
              <a:rPr lang="fa-IR" altLang="fa-IR" sz="1905" b="1" dirty="0">
                <a:solidFill>
                  <a:srgbClr val="3333CC"/>
                </a:solidFill>
                <a:cs typeface="B Nazanin" panose="00000400000000000000" pitchFamily="2" charset="-78"/>
              </a:rPr>
              <a:t>2-</a:t>
            </a:r>
            <a:r>
              <a:rPr lang="en-US" altLang="fa-IR" sz="1905" b="1" dirty="0">
                <a:solidFill>
                  <a:srgbClr val="3333CC"/>
                </a:solidFill>
                <a:cs typeface="B Nazanin" panose="00000400000000000000" pitchFamily="2" charset="-78"/>
              </a:rPr>
              <a:t>Resource Dependent</a:t>
            </a:r>
            <a:endParaRPr lang="fa-IR" altLang="fa-IR" sz="1905" b="1" dirty="0">
              <a:solidFill>
                <a:srgbClr val="3333CC"/>
              </a:solidFill>
              <a:cs typeface="B Nazanin" panose="00000400000000000000" pitchFamily="2" charset="-78"/>
            </a:endParaRPr>
          </a:p>
          <a:p>
            <a:pPr marL="0" indent="0">
              <a:buNone/>
            </a:pPr>
            <a:r>
              <a:rPr lang="fa-IR" altLang="fa-IR" sz="1905" b="1" dirty="0">
                <a:solidFill>
                  <a:srgbClr val="FF0000"/>
                </a:solidFill>
                <a:cs typeface="B Nazanin" panose="00000400000000000000" pitchFamily="2" charset="-78"/>
              </a:rPr>
              <a:t> فعالیت </a:t>
            </a:r>
            <a:r>
              <a:rPr lang="fa-IR" altLang="fa-IR" sz="1905" b="1" dirty="0" err="1">
                <a:solidFill>
                  <a:srgbClr val="FF0000"/>
                </a:solidFill>
                <a:cs typeface="B Nazanin" panose="00000400000000000000" pitchFamily="2" charset="-78"/>
              </a:rPr>
              <a:t>هایی</a:t>
            </a:r>
            <a:r>
              <a:rPr lang="fa-IR" altLang="fa-IR" sz="1905" b="1" dirty="0">
                <a:solidFill>
                  <a:srgbClr val="FF0000"/>
                </a:solidFill>
                <a:cs typeface="B Nazanin" panose="00000400000000000000" pitchFamily="2" charset="-78"/>
              </a:rPr>
              <a:t> که در این نوع تنظیم شوند، تقویم </a:t>
            </a:r>
            <a:r>
              <a:rPr lang="en-US" altLang="fa-IR" sz="1905" b="1" dirty="0">
                <a:solidFill>
                  <a:srgbClr val="FF0000"/>
                </a:solidFill>
                <a:cs typeface="B Nazanin" panose="00000400000000000000" pitchFamily="2" charset="-78"/>
              </a:rPr>
              <a:t>Resource </a:t>
            </a:r>
            <a:r>
              <a:rPr lang="fa-IR" altLang="fa-IR" sz="1905" b="1" dirty="0">
                <a:solidFill>
                  <a:srgbClr val="FF0000"/>
                </a:solidFill>
                <a:cs typeface="B Nazanin" panose="00000400000000000000" pitchFamily="2" charset="-78"/>
              </a:rPr>
              <a:t> را </a:t>
            </a:r>
            <a:r>
              <a:rPr lang="fa-IR" altLang="fa-IR" sz="1905" b="1" dirty="0" err="1">
                <a:solidFill>
                  <a:srgbClr val="FF0000"/>
                </a:solidFill>
                <a:cs typeface="B Nazanin" panose="00000400000000000000" pitchFamily="2" charset="-78"/>
              </a:rPr>
              <a:t>الویت</a:t>
            </a:r>
            <a:r>
              <a:rPr lang="fa-IR" altLang="fa-IR" sz="1905" b="1" dirty="0">
                <a:solidFill>
                  <a:srgbClr val="FF0000"/>
                </a:solidFill>
                <a:cs typeface="B Nazanin" panose="00000400000000000000" pitchFamily="2" charset="-78"/>
              </a:rPr>
              <a:t> قرار می دهند.</a:t>
            </a:r>
          </a:p>
          <a:p>
            <a:pPr marL="0" indent="0">
              <a:lnSpc>
                <a:spcPct val="150000"/>
              </a:lnSpc>
              <a:buNone/>
            </a:pPr>
            <a:r>
              <a:rPr lang="fa-IR" altLang="fa-IR" sz="1905" dirty="0">
                <a:cs typeface="B Nazanin" panose="00000400000000000000" pitchFamily="2" charset="-78"/>
              </a:rPr>
              <a:t>در این حالت ، منابع </a:t>
            </a:r>
            <a:r>
              <a:rPr lang="fa-IR" altLang="fa-IR" sz="1905" dirty="0" err="1">
                <a:cs typeface="B Nazanin" panose="00000400000000000000" pitchFamily="2" charset="-78"/>
              </a:rPr>
              <a:t>بصورت</a:t>
            </a:r>
            <a:r>
              <a:rPr lang="fa-IR" altLang="fa-IR" sz="1905" dirty="0">
                <a:cs typeface="B Nazanin" panose="00000400000000000000" pitchFamily="2" charset="-78"/>
              </a:rPr>
              <a:t> مستقل عمل می کنند که باعث می شود ساعت کاری یکسانی برای کار روی فعالیت ها در نظر گرفته نشود.</a:t>
            </a:r>
          </a:p>
        </p:txBody>
      </p:sp>
      <p:sp>
        <p:nvSpPr>
          <p:cNvPr id="2" name="Slide Number Placeholder 1"/>
          <p:cNvSpPr>
            <a:spLocks noGrp="1"/>
          </p:cNvSpPr>
          <p:nvPr>
            <p:ph type="sldNum" sz="quarter" idx="12"/>
          </p:nvPr>
        </p:nvSpPr>
        <p:spPr/>
        <p:txBody>
          <a:bodyPr/>
          <a:lstStyle/>
          <a:p>
            <a:fld id="{AC122D1C-E5F7-4783-BDC9-674F490CCAF7}" type="slidenum">
              <a:rPr lang="fa-IR" smtClean="0"/>
              <a:t>24</a:t>
            </a:fld>
            <a:endParaRPr lang="fa-IR"/>
          </a:p>
        </p:txBody>
      </p:sp>
      <p:sp>
        <p:nvSpPr>
          <p:cNvPr id="6" name="Cross 1"/>
          <p:cNvSpPr>
            <a:spLocks noChangeArrowheads="1"/>
          </p:cNvSpPr>
          <p:nvPr/>
        </p:nvSpPr>
        <p:spPr bwMode="auto">
          <a:xfrm>
            <a:off x="3688421" y="277402"/>
            <a:ext cx="5239705" cy="897224"/>
          </a:xfrm>
          <a:prstGeom prst="plus">
            <a:avLst>
              <a:gd name="adj" fmla="val 21949"/>
            </a:avLst>
          </a:prstGeom>
          <a:ln>
            <a:headEnd/>
            <a:tailEnd/>
          </a:ln>
        </p:spPr>
        <p:style>
          <a:lnRef idx="2">
            <a:schemeClr val="dk1"/>
          </a:lnRef>
          <a:fillRef idx="1">
            <a:schemeClr val="lt1"/>
          </a:fillRef>
          <a:effectRef idx="0">
            <a:schemeClr val="dk1"/>
          </a:effectRef>
          <a:fontRef idx="minor">
            <a:schemeClr val="dk1"/>
          </a:fontRef>
        </p:style>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defRPr/>
            </a:pPr>
            <a:r>
              <a:rPr lang="fa-IR" altLang="fa-IR"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انواع فعالیت در نرم افزار </a:t>
            </a:r>
            <a:r>
              <a:rPr lang="en-US" altLang="fa-IR"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P6</a:t>
            </a:r>
            <a:endParaRPr lang="fa-IR" altLang="fa-IR" b="1" dirty="0">
              <a:ln w="9525">
                <a:solidFill>
                  <a:schemeClr val="bg1"/>
                </a:solidFill>
                <a:prstDash val="solid"/>
              </a:ln>
              <a:effectLst>
                <a:outerShdw blurRad="12700" dist="38100" dir="2700000" algn="tl" rotWithShape="0">
                  <a:schemeClr val="bg1">
                    <a:lumMod val="50000"/>
                  </a:schemeClr>
                </a:outerShdw>
              </a:effectLst>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0000" r="14546"/>
          <a:stretch>
            <a:fillRect/>
          </a:stretch>
        </p:blipFill>
        <p:spPr bwMode="auto">
          <a:xfrm>
            <a:off x="191736" y="449510"/>
            <a:ext cx="2209574" cy="1204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21652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2514875" y="498989"/>
            <a:ext cx="6282032" cy="815152"/>
          </a:xfrm>
        </p:spPr>
        <p:txBody>
          <a:bodyPr/>
          <a:lstStyle/>
          <a:p>
            <a:pPr algn="r">
              <a:defRPr/>
            </a:pPr>
            <a:r>
              <a:rPr lang="fa-IR" altLang="fa-IR" sz="3968" b="1" dirty="0">
                <a:solidFill>
                  <a:srgbClr val="FF0000"/>
                </a:solidFill>
                <a:cs typeface="B Nazanin" panose="00000400000000000000" pitchFamily="2" charset="-78"/>
              </a:rPr>
              <a:t>انواع فعالیت در نرم افزار </a:t>
            </a:r>
            <a:r>
              <a:rPr lang="en-US" altLang="fa-IR" sz="3968" b="1" dirty="0">
                <a:solidFill>
                  <a:srgbClr val="FF0000"/>
                </a:solidFill>
                <a:cs typeface="B Nazanin" panose="00000400000000000000" pitchFamily="2" charset="-78"/>
              </a:rPr>
              <a:t>P6</a:t>
            </a:r>
            <a:endParaRPr lang="fa-IR" altLang="fa-IR" sz="3968" b="1" dirty="0">
              <a:solidFill>
                <a:srgbClr val="FF0000"/>
              </a:solidFill>
              <a:cs typeface="B Nazanin" panose="00000400000000000000" pitchFamily="2" charset="-78"/>
            </a:endParaRPr>
          </a:p>
        </p:txBody>
      </p:sp>
      <p:sp>
        <p:nvSpPr>
          <p:cNvPr id="123907" name="Content Placeholder 2"/>
          <p:cNvSpPr>
            <a:spLocks noGrp="1"/>
          </p:cNvSpPr>
          <p:nvPr>
            <p:ph idx="1"/>
          </p:nvPr>
        </p:nvSpPr>
        <p:spPr>
          <a:xfrm>
            <a:off x="208255" y="1932722"/>
            <a:ext cx="8665631" cy="5275808"/>
          </a:xfrm>
        </p:spPr>
        <p:txBody>
          <a:bodyPr/>
          <a:lstStyle/>
          <a:p>
            <a:pPr marL="0" indent="0" rtl="0">
              <a:buNone/>
              <a:defRPr/>
            </a:pPr>
            <a:r>
              <a:rPr lang="en-US" altLang="fa-IR" sz="1905" dirty="0">
                <a:solidFill>
                  <a:schemeClr val="bg2">
                    <a:lumMod val="60000"/>
                    <a:lumOff val="40000"/>
                  </a:schemeClr>
                </a:solidFill>
                <a:cs typeface="B Nazanin" panose="00000400000000000000" pitchFamily="2" charset="-78"/>
              </a:rPr>
              <a:t> </a:t>
            </a:r>
            <a:r>
              <a:rPr lang="en-US" altLang="fa-IR" sz="1905" b="1" dirty="0">
                <a:solidFill>
                  <a:srgbClr val="3333CC"/>
                </a:solidFill>
                <a:cs typeface="B Nazanin" panose="00000400000000000000" pitchFamily="2" charset="-78"/>
              </a:rPr>
              <a:t>Start Milestone </a:t>
            </a:r>
            <a:r>
              <a:rPr lang="fa-IR" altLang="fa-IR" sz="1905" dirty="0">
                <a:cs typeface="B Nazanin" panose="00000400000000000000" pitchFamily="2" charset="-78"/>
              </a:rPr>
              <a:t>3-</a:t>
            </a:r>
          </a:p>
          <a:p>
            <a:pPr marL="0" indent="0" rtl="0">
              <a:buNone/>
              <a:defRPr/>
            </a:pPr>
            <a:r>
              <a:rPr lang="fa-IR" altLang="fa-IR" sz="1905" dirty="0">
                <a:cs typeface="B Nazanin" panose="00000400000000000000" pitchFamily="2" charset="-78"/>
              </a:rPr>
              <a:t>این نوع فعالیت نمایانگر رویداد مهم پروژه در زمان شروع است مانند: شروع پروژه، شروع یک فاز در پروژه و …</a:t>
            </a:r>
          </a:p>
          <a:p>
            <a:pPr marL="0" indent="0">
              <a:buNone/>
              <a:defRPr/>
            </a:pPr>
            <a:r>
              <a:rPr lang="fa-IR" altLang="fa-IR" sz="1905" dirty="0">
                <a:solidFill>
                  <a:srgbClr val="FF0000"/>
                </a:solidFill>
                <a:cs typeface="B Nazanin" panose="00000400000000000000" pitchFamily="2" charset="-78"/>
              </a:rPr>
              <a:t>فعالیت های </a:t>
            </a:r>
            <a:r>
              <a:rPr lang="en-US" altLang="fa-IR" sz="1905" dirty="0">
                <a:solidFill>
                  <a:srgbClr val="FF0000"/>
                </a:solidFill>
                <a:cs typeface="B Nazanin" panose="00000400000000000000" pitchFamily="2" charset="-78"/>
              </a:rPr>
              <a:t>Start Milestone </a:t>
            </a:r>
            <a:r>
              <a:rPr lang="fa-IR" altLang="fa-IR" sz="1905" dirty="0">
                <a:solidFill>
                  <a:srgbClr val="FF0000"/>
                </a:solidFill>
                <a:cs typeface="B Nazanin" panose="00000400000000000000" pitchFamily="2" charset="-78"/>
              </a:rPr>
              <a:t> فقط دارای تاریخ شروع بوده و فاقد </a:t>
            </a:r>
            <a:r>
              <a:rPr lang="en-US" altLang="fa-IR" sz="1905" dirty="0">
                <a:solidFill>
                  <a:srgbClr val="FF0000"/>
                </a:solidFill>
                <a:cs typeface="B Nazanin" panose="00000400000000000000" pitchFamily="2" charset="-78"/>
              </a:rPr>
              <a:t> Duration , Finish Date </a:t>
            </a:r>
            <a:r>
              <a:rPr lang="fa-IR" altLang="fa-IR" sz="1905" dirty="0">
                <a:solidFill>
                  <a:srgbClr val="FF0000"/>
                </a:solidFill>
                <a:cs typeface="B Nazanin" panose="00000400000000000000" pitchFamily="2" charset="-78"/>
              </a:rPr>
              <a:t>و منبع هستند.</a:t>
            </a:r>
          </a:p>
          <a:p>
            <a:pPr marL="0" indent="0" rtl="0">
              <a:buNone/>
              <a:defRPr/>
            </a:pPr>
            <a:endParaRPr lang="fa-IR" altLang="fa-IR" sz="1905" dirty="0">
              <a:cs typeface="B Nazanin" panose="00000400000000000000" pitchFamily="2" charset="-78"/>
            </a:endParaRPr>
          </a:p>
          <a:p>
            <a:pPr marL="0" indent="0">
              <a:buNone/>
              <a:defRPr/>
            </a:pPr>
            <a:r>
              <a:rPr lang="fa-IR" altLang="fa-IR" sz="1905" dirty="0">
                <a:cs typeface="B Nazanin" panose="00000400000000000000" pitchFamily="2" charset="-78"/>
              </a:rPr>
              <a:t>4-</a:t>
            </a:r>
            <a:r>
              <a:rPr lang="en-US" altLang="fa-IR" sz="1905" b="1" dirty="0">
                <a:solidFill>
                  <a:srgbClr val="3333CC"/>
                </a:solidFill>
                <a:cs typeface="B Nazanin" panose="00000400000000000000" pitchFamily="2" charset="-78"/>
              </a:rPr>
              <a:t>Finish Milestone </a:t>
            </a:r>
          </a:p>
          <a:p>
            <a:pPr marL="0" indent="0">
              <a:buNone/>
              <a:defRPr/>
            </a:pPr>
            <a:r>
              <a:rPr lang="fa-IR" altLang="fa-IR" sz="1905" dirty="0">
                <a:cs typeface="B Nazanin" panose="00000400000000000000" pitchFamily="2" charset="-78"/>
              </a:rPr>
              <a:t>این نوع فعالیت نمایانگر رویداد مهم پروژه در زمان پایان است مانند: پایان پروژه، پایان یک فاز در پروژه و …</a:t>
            </a:r>
          </a:p>
          <a:p>
            <a:pPr marL="0" indent="0">
              <a:buNone/>
              <a:defRPr/>
            </a:pPr>
            <a:endParaRPr lang="fa-IR" altLang="fa-IR" sz="1905" dirty="0">
              <a:cs typeface="B Nazanin" panose="00000400000000000000" pitchFamily="2" charset="-78"/>
            </a:endParaRPr>
          </a:p>
          <a:p>
            <a:pPr marL="0" indent="0">
              <a:buNone/>
              <a:defRPr/>
            </a:pPr>
            <a:r>
              <a:rPr lang="fa-IR" altLang="fa-IR" sz="1905" dirty="0">
                <a:solidFill>
                  <a:srgbClr val="FF0000"/>
                </a:solidFill>
                <a:cs typeface="B Nazanin" panose="00000400000000000000" pitchFamily="2" charset="-78"/>
              </a:rPr>
              <a:t>فعالیت های </a:t>
            </a:r>
            <a:r>
              <a:rPr lang="en-US" altLang="fa-IR" sz="1905" dirty="0">
                <a:solidFill>
                  <a:srgbClr val="FF0000"/>
                </a:solidFill>
                <a:cs typeface="B Nazanin" panose="00000400000000000000" pitchFamily="2" charset="-78"/>
              </a:rPr>
              <a:t>Finish Milestone </a:t>
            </a:r>
            <a:r>
              <a:rPr lang="fa-IR" altLang="fa-IR" sz="1905" dirty="0">
                <a:solidFill>
                  <a:srgbClr val="FF0000"/>
                </a:solidFill>
                <a:cs typeface="B Nazanin" panose="00000400000000000000" pitchFamily="2" charset="-78"/>
              </a:rPr>
              <a:t> فقط دارای تاریخ پایان بوده و فاقد </a:t>
            </a:r>
            <a:r>
              <a:rPr lang="en-US" altLang="fa-IR" sz="1905" dirty="0">
                <a:solidFill>
                  <a:srgbClr val="FF0000"/>
                </a:solidFill>
                <a:cs typeface="B Nazanin" panose="00000400000000000000" pitchFamily="2" charset="-78"/>
              </a:rPr>
              <a:t>Duration , Start Date </a:t>
            </a:r>
            <a:r>
              <a:rPr lang="fa-IR" altLang="fa-IR" sz="1905" dirty="0">
                <a:solidFill>
                  <a:srgbClr val="FF0000"/>
                </a:solidFill>
                <a:cs typeface="B Nazanin" panose="00000400000000000000" pitchFamily="2" charset="-78"/>
              </a:rPr>
              <a:t>و منبع هستند.</a:t>
            </a:r>
          </a:p>
          <a:p>
            <a:pPr marL="0" indent="0">
              <a:buNone/>
              <a:defRPr/>
            </a:pPr>
            <a:endParaRPr lang="fa-IR" altLang="fa-IR" sz="1905" dirty="0">
              <a:solidFill>
                <a:srgbClr val="FF0000"/>
              </a:solidFill>
              <a:cs typeface="B Nazanin" panose="00000400000000000000" pitchFamily="2" charset="-78"/>
            </a:endParaRPr>
          </a:p>
          <a:p>
            <a:pPr marL="0" indent="0">
              <a:buNone/>
              <a:defRPr/>
            </a:pPr>
            <a:endParaRPr lang="fa-IR" altLang="fa-IR" sz="1905" dirty="0">
              <a:solidFill>
                <a:srgbClr val="FF0000"/>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AC122D1C-E5F7-4783-BDC9-674F490CCAF7}" type="slidenum">
              <a:rPr lang="fa-IR" smtClean="0"/>
              <a:t>25</a:t>
            </a:fld>
            <a:endParaRPr lang="fa-IR"/>
          </a:p>
        </p:txBody>
      </p:sp>
      <p:sp>
        <p:nvSpPr>
          <p:cNvPr id="6" name="Cross 1"/>
          <p:cNvSpPr>
            <a:spLocks noChangeArrowheads="1"/>
          </p:cNvSpPr>
          <p:nvPr/>
        </p:nvSpPr>
        <p:spPr bwMode="auto">
          <a:xfrm>
            <a:off x="3688421" y="277402"/>
            <a:ext cx="5239705" cy="897224"/>
          </a:xfrm>
          <a:prstGeom prst="plus">
            <a:avLst>
              <a:gd name="adj" fmla="val 21949"/>
            </a:avLst>
          </a:prstGeom>
          <a:ln>
            <a:headEnd/>
            <a:tailEnd/>
          </a:ln>
        </p:spPr>
        <p:style>
          <a:lnRef idx="2">
            <a:schemeClr val="dk1"/>
          </a:lnRef>
          <a:fillRef idx="1">
            <a:schemeClr val="lt1"/>
          </a:fillRef>
          <a:effectRef idx="0">
            <a:schemeClr val="dk1"/>
          </a:effectRef>
          <a:fontRef idx="minor">
            <a:schemeClr val="dk1"/>
          </a:fontRef>
        </p:style>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defRPr/>
            </a:pPr>
            <a:r>
              <a:rPr lang="fa-IR" altLang="fa-IR"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انواع فعالیت در نرم افزار </a:t>
            </a:r>
            <a:r>
              <a:rPr lang="en-US" altLang="fa-IR"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P6</a:t>
            </a:r>
            <a:endParaRPr lang="fa-IR" altLang="fa-IR"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22360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p:cNvSpPr>
            <a:spLocks noGrp="1"/>
          </p:cNvSpPr>
          <p:nvPr>
            <p:ph idx="1"/>
          </p:nvPr>
        </p:nvSpPr>
        <p:spPr>
          <a:xfrm>
            <a:off x="-472611" y="1438382"/>
            <a:ext cx="9616611" cy="5521340"/>
          </a:xfrm>
        </p:spPr>
        <p:txBody>
          <a:bodyPr/>
          <a:lstStyle/>
          <a:p>
            <a:pPr marL="0" indent="0" rtl="0">
              <a:buClr>
                <a:srgbClr val="00007D"/>
              </a:buClr>
              <a:buNone/>
              <a:defRPr/>
            </a:pPr>
            <a:r>
              <a:rPr lang="en-US" altLang="fa-IR" sz="1905" b="1" dirty="0">
                <a:solidFill>
                  <a:srgbClr val="3333CC"/>
                </a:solidFill>
                <a:cs typeface="B Nazanin" panose="00000400000000000000" pitchFamily="2" charset="-78"/>
              </a:rPr>
              <a:t>WBS Summary</a:t>
            </a:r>
            <a:r>
              <a:rPr lang="fa-IR" altLang="fa-IR" sz="1905" dirty="0">
                <a:solidFill>
                  <a:srgbClr val="000000"/>
                </a:solidFill>
                <a:cs typeface="B Nazanin" panose="00000400000000000000" pitchFamily="2" charset="-78"/>
              </a:rPr>
              <a:t>5- </a:t>
            </a:r>
            <a:r>
              <a:rPr lang="en-US" altLang="fa-IR" sz="1905" dirty="0">
                <a:solidFill>
                  <a:srgbClr val="000000"/>
                </a:solidFill>
                <a:cs typeface="B Nazanin" panose="00000400000000000000" pitchFamily="2" charset="-78"/>
              </a:rPr>
              <a:t> </a:t>
            </a:r>
            <a:endParaRPr lang="fa-IR" altLang="fa-IR" sz="1905" dirty="0">
              <a:solidFill>
                <a:srgbClr val="000000"/>
              </a:solidFill>
              <a:cs typeface="B Nazanin" panose="00000400000000000000" pitchFamily="2" charset="-78"/>
            </a:endParaRPr>
          </a:p>
          <a:p>
            <a:pPr marL="0" indent="0">
              <a:buNone/>
              <a:defRPr/>
            </a:pPr>
            <a:r>
              <a:rPr lang="fa-IR" altLang="fa-IR" sz="1905" dirty="0" err="1">
                <a:cs typeface="B Nazanin" panose="00000400000000000000" pitchFamily="2" charset="-78"/>
              </a:rPr>
              <a:t>مجموعه‌ای</a:t>
            </a:r>
            <a:r>
              <a:rPr lang="fa-IR" altLang="fa-IR" sz="1905" dirty="0">
                <a:cs typeface="B Nazanin" panose="00000400000000000000" pitchFamily="2" charset="-78"/>
              </a:rPr>
              <a:t> از فعالیتها که با یک کد </a:t>
            </a:r>
            <a:r>
              <a:rPr lang="en-US" altLang="fa-IR" sz="1905" dirty="0">
                <a:cs typeface="B Nazanin" panose="00000400000000000000" pitchFamily="2" charset="-78"/>
              </a:rPr>
              <a:t>WBS </a:t>
            </a:r>
            <a:r>
              <a:rPr lang="fa-IR" altLang="fa-IR" sz="1905" dirty="0">
                <a:cs typeface="B Nazanin" panose="00000400000000000000" pitchFamily="2" charset="-78"/>
              </a:rPr>
              <a:t>مشترک تعریف </a:t>
            </a:r>
            <a:r>
              <a:rPr lang="fa-IR" altLang="fa-IR" sz="1905" dirty="0" err="1">
                <a:cs typeface="B Nazanin" panose="00000400000000000000" pitchFamily="2" charset="-78"/>
              </a:rPr>
              <a:t>می‌شوند</a:t>
            </a:r>
            <a:r>
              <a:rPr lang="fa-IR" altLang="fa-IR" sz="1905" dirty="0">
                <a:cs typeface="B Nazanin" panose="00000400000000000000" pitchFamily="2" charset="-78"/>
              </a:rPr>
              <a:t> را </a:t>
            </a:r>
            <a:r>
              <a:rPr lang="fa-IR" altLang="fa-IR" sz="1905" dirty="0" err="1">
                <a:cs typeface="B Nazanin" panose="00000400000000000000" pitchFamily="2" charset="-78"/>
              </a:rPr>
              <a:t>می‌توان</a:t>
            </a:r>
            <a:r>
              <a:rPr lang="fa-IR" altLang="fa-IR" sz="1905" dirty="0">
                <a:cs typeface="B Nazanin" panose="00000400000000000000" pitchFamily="2" charset="-78"/>
              </a:rPr>
              <a:t> به ‌عنوان یک</a:t>
            </a:r>
          </a:p>
          <a:p>
            <a:pPr marL="0" indent="0">
              <a:lnSpc>
                <a:spcPct val="150000"/>
              </a:lnSpc>
              <a:buNone/>
              <a:defRPr/>
            </a:pPr>
            <a:r>
              <a:rPr lang="en-US" altLang="fa-IR" sz="1905" dirty="0">
                <a:cs typeface="B Nazanin" panose="00000400000000000000" pitchFamily="2" charset="-78"/>
              </a:rPr>
              <a:t> WBS  Summary </a:t>
            </a:r>
            <a:r>
              <a:rPr lang="fa-IR" altLang="fa-IR" sz="1905" dirty="0">
                <a:cs typeface="B Nazanin" panose="00000400000000000000" pitchFamily="2" charset="-78"/>
              </a:rPr>
              <a:t>تعریف کرد. مثلا تمام </a:t>
            </a:r>
            <a:r>
              <a:rPr lang="fa-IR" altLang="fa-IR" sz="1905" dirty="0" err="1">
                <a:cs typeface="B Nazanin" panose="00000400000000000000" pitchFamily="2" charset="-78"/>
              </a:rPr>
              <a:t>فعالیت‌هایی</a:t>
            </a:r>
            <a:r>
              <a:rPr lang="fa-IR" altLang="fa-IR" sz="1905" dirty="0">
                <a:cs typeface="B Nazanin" panose="00000400000000000000" pitchFamily="2" charset="-78"/>
              </a:rPr>
              <a:t> که کد </a:t>
            </a:r>
            <a:r>
              <a:rPr lang="en-US" altLang="fa-IR" sz="1905" dirty="0">
                <a:cs typeface="B Nazanin" panose="00000400000000000000" pitchFamily="2" charset="-78"/>
              </a:rPr>
              <a:t>WBS</a:t>
            </a:r>
            <a:r>
              <a:rPr lang="fa-IR" altLang="fa-IR" sz="1905" dirty="0">
                <a:cs typeface="B Nazanin" panose="00000400000000000000" pitchFamily="2" charset="-78"/>
              </a:rPr>
              <a:t> </a:t>
            </a:r>
            <a:r>
              <a:rPr lang="fa-IR" altLang="fa-IR" sz="1905" dirty="0" err="1">
                <a:cs typeface="B Nazanin" panose="00000400000000000000" pitchFamily="2" charset="-78"/>
              </a:rPr>
              <a:t>آن‌ها</a:t>
            </a:r>
            <a:r>
              <a:rPr lang="fa-IR" altLang="fa-IR" sz="1905" dirty="0">
                <a:cs typeface="B Nazanin" panose="00000400000000000000" pitchFamily="2" charset="-78"/>
              </a:rPr>
              <a:t> با حرف</a:t>
            </a:r>
            <a:r>
              <a:rPr lang="en-US" altLang="fa-IR" sz="1905" dirty="0">
                <a:cs typeface="B Nazanin" panose="00000400000000000000" pitchFamily="2" charset="-78"/>
              </a:rPr>
              <a:t>A </a:t>
            </a:r>
            <a:r>
              <a:rPr lang="fa-IR" altLang="fa-IR" sz="1905" dirty="0">
                <a:cs typeface="B Nazanin" panose="00000400000000000000" pitchFamily="2" charset="-78"/>
              </a:rPr>
              <a:t>  شروع </a:t>
            </a:r>
            <a:r>
              <a:rPr lang="fa-IR" altLang="fa-IR" sz="1905" dirty="0" err="1">
                <a:cs typeface="B Nazanin" panose="00000400000000000000" pitchFamily="2" charset="-78"/>
              </a:rPr>
              <a:t>می‌شود</a:t>
            </a:r>
            <a:r>
              <a:rPr lang="fa-IR" altLang="fa-IR" sz="1905" dirty="0">
                <a:cs typeface="B Nazanin" panose="00000400000000000000" pitchFamily="2" charset="-78"/>
              </a:rPr>
              <a:t> مانند </a:t>
            </a:r>
            <a:r>
              <a:rPr lang="fa-IR" altLang="fa-IR" sz="1400" b="1" dirty="0">
                <a:cs typeface="B Nazanin" panose="00000400000000000000" pitchFamily="2" charset="-78"/>
              </a:rPr>
              <a:t>(</a:t>
            </a:r>
            <a:r>
              <a:rPr lang="en-US" altLang="fa-IR" sz="1400" b="1" dirty="0">
                <a:cs typeface="B Nazanin" panose="00000400000000000000" pitchFamily="2" charset="-78"/>
              </a:rPr>
              <a:t>A101,A2,…</a:t>
            </a:r>
            <a:r>
              <a:rPr lang="fa-IR" altLang="fa-IR" sz="1400" b="1" dirty="0">
                <a:cs typeface="B Nazanin" panose="00000400000000000000" pitchFamily="2" charset="-78"/>
              </a:rPr>
              <a:t> )</a:t>
            </a:r>
            <a:endParaRPr lang="en-US" altLang="fa-IR" sz="1400" b="1" dirty="0">
              <a:cs typeface="B Nazanin" panose="00000400000000000000" pitchFamily="2" charset="-78"/>
            </a:endParaRPr>
          </a:p>
          <a:p>
            <a:pPr marL="0" indent="0">
              <a:buClr>
                <a:srgbClr val="00007D"/>
              </a:buClr>
              <a:buNone/>
              <a:defRPr/>
            </a:pPr>
            <a:r>
              <a:rPr lang="fa-IR" altLang="fa-IR" sz="1905" dirty="0">
                <a:solidFill>
                  <a:srgbClr val="000000"/>
                </a:solidFill>
                <a:cs typeface="B Nazanin" panose="00000400000000000000" pitchFamily="2" charset="-78"/>
              </a:rPr>
              <a:t>6- </a:t>
            </a:r>
            <a:r>
              <a:rPr lang="en-US" altLang="fa-IR" sz="1905" b="1" dirty="0">
                <a:solidFill>
                  <a:srgbClr val="3333CC"/>
                </a:solidFill>
                <a:cs typeface="B Nazanin" panose="00000400000000000000" pitchFamily="2" charset="-78"/>
              </a:rPr>
              <a:t>Level Of Effort</a:t>
            </a:r>
            <a:endParaRPr lang="fa-IR" altLang="fa-IR" sz="1905" b="1" dirty="0">
              <a:solidFill>
                <a:srgbClr val="3333CC"/>
              </a:solidFill>
              <a:cs typeface="B Nazanin" panose="00000400000000000000" pitchFamily="2" charset="-78"/>
            </a:endParaRPr>
          </a:p>
          <a:p>
            <a:pPr marL="0" indent="0">
              <a:buNone/>
              <a:defRPr/>
            </a:pPr>
            <a:r>
              <a:rPr lang="fa-IR" altLang="fa-IR" sz="1905" dirty="0">
                <a:cs typeface="B Nazanin" panose="00000400000000000000" pitchFamily="2" charset="-78"/>
              </a:rPr>
              <a:t> زمان این نوع از </a:t>
            </a:r>
            <a:r>
              <a:rPr lang="fa-IR" altLang="fa-IR" sz="1905" dirty="0" err="1">
                <a:cs typeface="B Nazanin" panose="00000400000000000000" pitchFamily="2" charset="-78"/>
              </a:rPr>
              <a:t>فعالیت‌ها</a:t>
            </a:r>
            <a:r>
              <a:rPr lang="fa-IR" altLang="fa-IR" sz="1905" dirty="0">
                <a:cs typeface="B Nazanin" panose="00000400000000000000" pitchFamily="2" charset="-78"/>
              </a:rPr>
              <a:t> به </a:t>
            </a:r>
            <a:r>
              <a:rPr lang="fa-IR" altLang="fa-IR" sz="1905" dirty="0" err="1">
                <a:cs typeface="B Nazanin" panose="00000400000000000000" pitchFamily="2" charset="-78"/>
              </a:rPr>
              <a:t>فعالیت‌های</a:t>
            </a:r>
            <a:r>
              <a:rPr lang="fa-IR" altLang="fa-IR" sz="1905" dirty="0">
                <a:cs typeface="B Nazanin" panose="00000400000000000000" pitchFamily="2" charset="-78"/>
              </a:rPr>
              <a:t> پیش ‌نیاز و پس ‌نیاز خود وابسته است.</a:t>
            </a:r>
          </a:p>
          <a:p>
            <a:pPr marL="0" indent="0">
              <a:buNone/>
              <a:defRPr/>
            </a:pPr>
            <a:r>
              <a:rPr lang="fa-IR" altLang="fa-IR" sz="1905" dirty="0">
                <a:cs typeface="B Nazanin" panose="00000400000000000000" pitchFamily="2" charset="-78"/>
              </a:rPr>
              <a:t>این فعالیت با اولین فعالیت زیر مجموعه خود رابطه </a:t>
            </a:r>
            <a:r>
              <a:rPr lang="en-US" altLang="fa-IR" sz="1905" dirty="0">
                <a:cs typeface="B Nazanin" panose="00000400000000000000" pitchFamily="2" charset="-78"/>
              </a:rPr>
              <a:t> SS</a:t>
            </a:r>
            <a:r>
              <a:rPr lang="fa-IR" altLang="fa-IR" sz="1905" dirty="0">
                <a:cs typeface="B Nazanin" panose="00000400000000000000" pitchFamily="2" charset="-78"/>
              </a:rPr>
              <a:t>و پایان این فعالیت با آخرین فعالیت رابطه</a:t>
            </a:r>
            <a:r>
              <a:rPr lang="en-US" altLang="fa-IR" sz="1905" dirty="0">
                <a:cs typeface="B Nazanin" panose="00000400000000000000" pitchFamily="2" charset="-78"/>
              </a:rPr>
              <a:t> FF </a:t>
            </a:r>
            <a:r>
              <a:rPr lang="fa-IR" altLang="fa-IR" sz="1905" dirty="0">
                <a:cs typeface="B Nazanin" panose="00000400000000000000" pitchFamily="2" charset="-78"/>
              </a:rPr>
              <a:t>دارد.</a:t>
            </a:r>
          </a:p>
          <a:p>
            <a:pPr marL="0" indent="0">
              <a:buNone/>
              <a:defRPr/>
            </a:pPr>
            <a:r>
              <a:rPr lang="fa-IR" altLang="fa-IR" sz="1905" dirty="0">
                <a:cs typeface="B Nazanin" panose="00000400000000000000" pitchFamily="2" charset="-78"/>
              </a:rPr>
              <a:t>مشخصه این نوع فعالیتها ، علامت ستاره در کنار </a:t>
            </a:r>
            <a:r>
              <a:rPr lang="en-US" altLang="fa-IR" sz="1905" dirty="0">
                <a:cs typeface="B Nazanin" panose="00000400000000000000" pitchFamily="2" charset="-78"/>
              </a:rPr>
              <a:t> Duration </a:t>
            </a:r>
            <a:r>
              <a:rPr lang="fa-IR" altLang="fa-IR" sz="1905" dirty="0">
                <a:cs typeface="B Nazanin" panose="00000400000000000000" pitchFamily="2" charset="-78"/>
              </a:rPr>
              <a:t>است.</a:t>
            </a:r>
          </a:p>
          <a:p>
            <a:pPr marL="0" indent="0">
              <a:buNone/>
              <a:defRPr/>
            </a:pPr>
            <a:r>
              <a:rPr lang="fa-IR" altLang="fa-IR" sz="1905" dirty="0">
                <a:cs typeface="B Nazanin" panose="00000400000000000000" pitchFamily="2" charset="-78"/>
              </a:rPr>
              <a:t>برای این نوع </a:t>
            </a:r>
            <a:r>
              <a:rPr lang="fa-IR" altLang="fa-IR" sz="1905" dirty="0" err="1">
                <a:cs typeface="B Nazanin" panose="00000400000000000000" pitchFamily="2" charset="-78"/>
              </a:rPr>
              <a:t>فعالیت‌ها</a:t>
            </a:r>
            <a:r>
              <a:rPr lang="fa-IR" altLang="fa-IR" sz="1905" dirty="0">
                <a:cs typeface="B Nazanin" panose="00000400000000000000" pitchFamily="2" charset="-78"/>
              </a:rPr>
              <a:t> </a:t>
            </a:r>
            <a:r>
              <a:rPr lang="fa-IR" altLang="fa-IR" sz="1905" dirty="0" err="1">
                <a:cs typeface="B Nazanin" panose="00000400000000000000" pitchFamily="2" charset="-78"/>
              </a:rPr>
              <a:t>نمی‌توان</a:t>
            </a:r>
            <a:r>
              <a:rPr lang="fa-IR" altLang="fa-IR" sz="1905" dirty="0">
                <a:cs typeface="B Nazanin" panose="00000400000000000000" pitchFamily="2" charset="-78"/>
              </a:rPr>
              <a:t> قید زمانی تعریف کرد و در هنگام </a:t>
            </a:r>
            <a:r>
              <a:rPr lang="fa-IR" altLang="fa-IR" sz="1905" dirty="0" err="1">
                <a:cs typeface="B Nazanin" panose="00000400000000000000" pitchFamily="2" charset="-78"/>
              </a:rPr>
              <a:t>تسطیح</a:t>
            </a:r>
            <a:r>
              <a:rPr lang="fa-IR" altLang="fa-IR" sz="1905" dirty="0">
                <a:cs typeface="B Nazanin" panose="00000400000000000000" pitchFamily="2" charset="-78"/>
              </a:rPr>
              <a:t> منابع در نظر گرفته </a:t>
            </a:r>
            <a:r>
              <a:rPr lang="fa-IR" altLang="fa-IR" sz="1905" dirty="0" err="1">
                <a:cs typeface="B Nazanin" panose="00000400000000000000" pitchFamily="2" charset="-78"/>
              </a:rPr>
              <a:t>نمی‌شوند</a:t>
            </a:r>
            <a:r>
              <a:rPr lang="fa-IR" altLang="fa-IR" sz="1905" dirty="0">
                <a:cs typeface="B Nazanin" panose="00000400000000000000" pitchFamily="2" charset="-78"/>
              </a:rPr>
              <a:t>.</a:t>
            </a:r>
          </a:p>
          <a:p>
            <a:pPr marL="0" indent="0">
              <a:buNone/>
              <a:defRPr/>
            </a:pPr>
            <a:r>
              <a:rPr lang="fa-IR" altLang="fa-IR" sz="1905" dirty="0">
                <a:cs typeface="B Nazanin" panose="00000400000000000000" pitchFamily="2" charset="-78"/>
              </a:rPr>
              <a:t>برای مثال این نوع فعالیتها میتوان مثلاً به فعالیت </a:t>
            </a:r>
            <a:r>
              <a:rPr lang="en-US" altLang="fa-IR" sz="1905" dirty="0">
                <a:cs typeface="B Nazanin" panose="00000400000000000000" pitchFamily="2" charset="-78"/>
              </a:rPr>
              <a:t> Management </a:t>
            </a:r>
            <a:r>
              <a:rPr lang="fa-IR" altLang="fa-IR" sz="1905" dirty="0">
                <a:cs typeface="B Nazanin" panose="00000400000000000000" pitchFamily="2" charset="-78"/>
              </a:rPr>
              <a:t>یا </a:t>
            </a:r>
            <a:r>
              <a:rPr lang="en-US" altLang="fa-IR" sz="1905" dirty="0">
                <a:cs typeface="B Nazanin" panose="00000400000000000000" pitchFamily="2" charset="-78"/>
              </a:rPr>
              <a:t>Project Control</a:t>
            </a:r>
            <a:r>
              <a:rPr lang="fa-IR" altLang="fa-IR" sz="1905" dirty="0">
                <a:cs typeface="B Nazanin" panose="00000400000000000000" pitchFamily="2" charset="-78"/>
              </a:rPr>
              <a:t> اشاره نمود.</a:t>
            </a:r>
          </a:p>
          <a:p>
            <a:pPr marL="0" indent="0">
              <a:buNone/>
              <a:defRPr/>
            </a:pPr>
            <a:r>
              <a:rPr lang="fa-IR" altLang="fa-IR" sz="1905" dirty="0">
                <a:cs typeface="B Nazanin" panose="00000400000000000000" pitchFamily="2" charset="-78"/>
              </a:rPr>
              <a:t>در نمودار </a:t>
            </a:r>
            <a:r>
              <a:rPr lang="fa-IR" altLang="fa-IR" sz="1905" dirty="0" err="1">
                <a:cs typeface="B Nazanin" panose="00000400000000000000" pitchFamily="2" charset="-78"/>
              </a:rPr>
              <a:t>گانت</a:t>
            </a:r>
            <a:r>
              <a:rPr lang="fa-IR" altLang="fa-IR" sz="1905" dirty="0">
                <a:cs typeface="B Nazanin" panose="00000400000000000000" pitchFamily="2" charset="-78"/>
              </a:rPr>
              <a:t> این میله این فعالیتها کمی باریک تر از فعالیت های </a:t>
            </a:r>
            <a:r>
              <a:rPr lang="en-US" altLang="fa-IR" sz="1905" dirty="0">
                <a:cs typeface="B Nazanin" panose="00000400000000000000" pitchFamily="2" charset="-78"/>
              </a:rPr>
              <a:t> Task Dependent </a:t>
            </a:r>
            <a:r>
              <a:rPr lang="fa-IR" altLang="fa-IR" sz="1905" dirty="0">
                <a:cs typeface="B Nazanin" panose="00000400000000000000" pitchFamily="2" charset="-78"/>
              </a:rPr>
              <a:t>است.</a:t>
            </a:r>
          </a:p>
          <a:p>
            <a:pPr marL="0" indent="0">
              <a:buNone/>
              <a:defRPr/>
            </a:pPr>
            <a:endParaRPr lang="fa-IR" altLang="fa-IR" sz="1905" dirty="0">
              <a:cs typeface="B Nazanin" panose="00000400000000000000" pitchFamily="2" charset="-78"/>
            </a:endParaRPr>
          </a:p>
          <a:p>
            <a:pPr marL="0" indent="0">
              <a:buNone/>
              <a:defRPr/>
            </a:pPr>
            <a:endParaRPr lang="en-US" altLang="fa-IR" sz="1905" dirty="0">
              <a:solidFill>
                <a:srgbClr val="FF0000"/>
              </a:solidFill>
              <a:cs typeface="B Nazanin" panose="00000400000000000000" pitchFamily="2" charset="-78"/>
            </a:endParaRPr>
          </a:p>
          <a:p>
            <a:pPr marL="0" indent="0">
              <a:buNone/>
              <a:defRPr/>
            </a:pPr>
            <a:endParaRPr lang="fa-IR" altLang="fa-IR" sz="1905" dirty="0">
              <a:solidFill>
                <a:srgbClr val="FF0000"/>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AC122D1C-E5F7-4783-BDC9-674F490CCAF7}" type="slidenum">
              <a:rPr lang="fa-IR" smtClean="0"/>
              <a:t>26</a:t>
            </a:fld>
            <a:endParaRPr lang="fa-IR"/>
          </a:p>
        </p:txBody>
      </p:sp>
      <p:sp>
        <p:nvSpPr>
          <p:cNvPr id="7" name="Cross 1"/>
          <p:cNvSpPr>
            <a:spLocks noChangeArrowheads="1"/>
          </p:cNvSpPr>
          <p:nvPr/>
        </p:nvSpPr>
        <p:spPr bwMode="auto">
          <a:xfrm>
            <a:off x="3688421" y="277402"/>
            <a:ext cx="5239705" cy="897224"/>
          </a:xfrm>
          <a:prstGeom prst="plus">
            <a:avLst>
              <a:gd name="adj" fmla="val 21949"/>
            </a:avLst>
          </a:prstGeom>
          <a:ln>
            <a:headEnd/>
            <a:tailEnd/>
          </a:ln>
        </p:spPr>
        <p:style>
          <a:lnRef idx="2">
            <a:schemeClr val="dk1"/>
          </a:lnRef>
          <a:fillRef idx="1">
            <a:schemeClr val="lt1"/>
          </a:fillRef>
          <a:effectRef idx="0">
            <a:schemeClr val="dk1"/>
          </a:effectRef>
          <a:fontRef idx="minor">
            <a:schemeClr val="dk1"/>
          </a:fontRef>
        </p:style>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defRPr/>
            </a:pPr>
            <a:r>
              <a:rPr lang="fa-IR" altLang="fa-IR"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انواع فعالیت در نرم افزار </a:t>
            </a:r>
            <a:r>
              <a:rPr lang="en-US" altLang="fa-IR"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P6</a:t>
            </a:r>
            <a:endParaRPr lang="fa-IR" altLang="fa-IR"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39672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308278" y="272957"/>
            <a:ext cx="5563735" cy="736799"/>
          </a:xfrm>
        </p:spPr>
        <p:style>
          <a:lnRef idx="2">
            <a:schemeClr val="dk1"/>
          </a:lnRef>
          <a:fillRef idx="1">
            <a:schemeClr val="lt1"/>
          </a:fillRef>
          <a:effectRef idx="0">
            <a:schemeClr val="dk1"/>
          </a:effectRef>
          <a:fontRef idx="minor">
            <a:schemeClr val="dk1"/>
          </a:fontRef>
        </p:style>
        <p:txBody>
          <a:bodyPr/>
          <a:lstStyle/>
          <a:p>
            <a:pPr algn="r">
              <a:lnSpc>
                <a:spcPct val="107000"/>
              </a:lnSpc>
              <a:spcAft>
                <a:spcPts val="881"/>
              </a:spcAft>
              <a:defRPr/>
            </a:pPr>
            <a:r>
              <a:rPr lang="fa-IR" altLang="fa-IR" sz="3527" b="1" dirty="0" err="1">
                <a:ea typeface="Calibri" panose="020F0502020204030204" pitchFamily="34" charset="0"/>
                <a:cs typeface="B Titr" panose="00000700000000000000" pitchFamily="2" charset="-78"/>
              </a:rPr>
              <a:t>تعريف</a:t>
            </a:r>
            <a:r>
              <a:rPr lang="fa-IR" altLang="fa-IR" sz="3527" b="1" dirty="0">
                <a:ea typeface="Calibri" panose="020F0502020204030204" pitchFamily="34" charset="0"/>
                <a:cs typeface="B Titr" panose="00000700000000000000" pitchFamily="2" charset="-78"/>
              </a:rPr>
              <a:t> </a:t>
            </a:r>
            <a:r>
              <a:rPr lang="fa-IR" altLang="fa-IR" sz="3527" b="1" dirty="0" err="1">
                <a:ea typeface="Calibri" panose="020F0502020204030204" pitchFamily="34" charset="0"/>
                <a:cs typeface="B Titr" panose="00000700000000000000" pitchFamily="2" charset="-78"/>
              </a:rPr>
              <a:t>رويدادها</a:t>
            </a:r>
            <a:r>
              <a:rPr lang="fa-IR" altLang="fa-IR" sz="3527" b="1" dirty="0">
                <a:ea typeface="Calibri" panose="020F0502020204030204" pitchFamily="34" charset="0"/>
                <a:cs typeface="B Titr" panose="00000700000000000000" pitchFamily="2" charset="-78"/>
              </a:rPr>
              <a:t> </a:t>
            </a:r>
            <a:r>
              <a:rPr lang="en-US" altLang="fa-IR" sz="3527" b="1" dirty="0">
                <a:ea typeface="Calibri" panose="020F0502020204030204" pitchFamily="34" charset="0"/>
                <a:cs typeface="B Titr" panose="00000700000000000000" pitchFamily="2" charset="-78"/>
              </a:rPr>
              <a:t> (Milestone)</a:t>
            </a:r>
            <a:endParaRPr lang="fa-IR" altLang="fa-IR" sz="3527" dirty="0">
              <a:cs typeface="B Titr" panose="00000700000000000000" pitchFamily="2" charset="-78"/>
            </a:endParaRPr>
          </a:p>
        </p:txBody>
      </p:sp>
      <p:sp>
        <p:nvSpPr>
          <p:cNvPr id="22531" name="Content Placeholder 2"/>
          <p:cNvSpPr>
            <a:spLocks noGrp="1"/>
          </p:cNvSpPr>
          <p:nvPr>
            <p:ph idx="1"/>
          </p:nvPr>
        </p:nvSpPr>
        <p:spPr>
          <a:xfrm>
            <a:off x="331972" y="1308642"/>
            <a:ext cx="8627093" cy="1393461"/>
          </a:xfrm>
        </p:spPr>
        <p:txBody>
          <a:bodyPr>
            <a:normAutofit lnSpcReduction="10000"/>
          </a:bodyPr>
          <a:lstStyle/>
          <a:p>
            <a:pPr marL="0" indent="0">
              <a:lnSpc>
                <a:spcPct val="150000"/>
              </a:lnSpc>
              <a:spcAft>
                <a:spcPts val="877"/>
              </a:spcAft>
              <a:buNone/>
            </a:pPr>
            <a:r>
              <a:rPr lang="ar-SA" altLang="fa-IR" sz="2078" dirty="0">
                <a:ea typeface="Calibri" panose="020F0502020204030204" pitchFamily="34" charset="0"/>
                <a:cs typeface="B Nazanin" panose="00000400000000000000" pitchFamily="2" charset="-78"/>
              </a:rPr>
              <a:t>رويدادها يا </a:t>
            </a:r>
            <a:r>
              <a:rPr lang="en-US" altLang="fa-IR" sz="2078" dirty="0">
                <a:ea typeface="Calibri" panose="020F0502020204030204" pitchFamily="34" charset="0"/>
                <a:cs typeface="B Nazanin" panose="00000400000000000000" pitchFamily="2" charset="-78"/>
              </a:rPr>
              <a:t>Milestone</a:t>
            </a:r>
            <a:r>
              <a:rPr lang="ar-SA" altLang="fa-IR" sz="2078" dirty="0">
                <a:ea typeface="Calibri" panose="020F0502020204030204" pitchFamily="34" charset="0"/>
                <a:cs typeface="B Nazanin" panose="00000400000000000000" pitchFamily="2" charset="-78"/>
              </a:rPr>
              <a:t> ها وقايع مهمي هستند که در پروژه بايستي مديريت شوند. مانند: شروع يا پايان يک فاز يا مرحله از پروژه</a:t>
            </a:r>
            <a:br>
              <a:rPr lang="ar-SA" altLang="fa-IR" sz="2078" dirty="0">
                <a:ea typeface="Calibri" panose="020F0502020204030204" pitchFamily="34" charset="0"/>
                <a:cs typeface="B Nazanin" panose="00000400000000000000" pitchFamily="2" charset="-78"/>
              </a:rPr>
            </a:br>
            <a:endParaRPr lang="en-US" altLang="fa-IR" sz="2078" dirty="0">
              <a:ea typeface="Calibri" panose="020F0502020204030204" pitchFamily="34" charset="0"/>
              <a:cs typeface="B Nazanin" panose="00000400000000000000" pitchFamily="2" charset="-78"/>
            </a:endParaRPr>
          </a:p>
        </p:txBody>
      </p:sp>
      <p:sp>
        <p:nvSpPr>
          <p:cNvPr id="22533" name="Rectangle 1"/>
          <p:cNvSpPr>
            <a:spLocks noChangeArrowheads="1"/>
          </p:cNvSpPr>
          <p:nvPr/>
        </p:nvSpPr>
        <p:spPr bwMode="auto">
          <a:xfrm>
            <a:off x="2784017" y="2437538"/>
            <a:ext cx="6030477" cy="426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bg2"/>
              </a:buClr>
              <a:buSzPct val="75000"/>
              <a:buFont typeface="Wingdings" panose="05000000000000000000" pitchFamily="2" charset="2"/>
              <a:buChar char="n"/>
              <a:defRPr sz="4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35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500">
                <a:solidFill>
                  <a:schemeClr val="tx1"/>
                </a:solidFill>
                <a:latin typeface="Arial" panose="020B0604020202020204" pitchFamily="34" charset="0"/>
                <a:cs typeface="Arial" panose="020B0604020202020204" pitchFamily="34" charset="0"/>
              </a:defRPr>
            </a:lvl9pPr>
          </a:lstStyle>
          <a:p>
            <a:pPr>
              <a:lnSpc>
                <a:spcPct val="107000"/>
              </a:lnSpc>
              <a:spcBef>
                <a:spcPct val="0"/>
              </a:spcBef>
              <a:spcAft>
                <a:spcPts val="877"/>
              </a:spcAft>
              <a:buClrTx/>
              <a:buSzTx/>
              <a:buNone/>
            </a:pPr>
            <a:r>
              <a:rPr lang="ar-SA" altLang="fa-IR" sz="2425" b="1" dirty="0">
                <a:solidFill>
                  <a:srgbClr val="FF0000"/>
                </a:solidFill>
                <a:ea typeface="Calibri" panose="020F0502020204030204" pitchFamily="34" charset="0"/>
                <a:cs typeface="B Nazanin" panose="00000400000000000000" pitchFamily="2" charset="-78"/>
              </a:rPr>
              <a:t>مثال هایی از مایلستون (</a:t>
            </a:r>
            <a:r>
              <a:rPr lang="en-US" altLang="fa-IR" sz="2425" b="1" dirty="0">
                <a:solidFill>
                  <a:srgbClr val="FF0000"/>
                </a:solidFill>
                <a:ea typeface="Calibri" panose="020F0502020204030204" pitchFamily="34" charset="0"/>
                <a:cs typeface="B Nazanin" panose="00000400000000000000" pitchFamily="2" charset="-78"/>
              </a:rPr>
              <a:t>milestone</a:t>
            </a:r>
            <a:r>
              <a:rPr lang="ar-SA" altLang="fa-IR" sz="2425" b="1" dirty="0">
                <a:solidFill>
                  <a:srgbClr val="FF0000"/>
                </a:solidFill>
                <a:ea typeface="Calibri" panose="020F0502020204030204" pitchFamily="34" charset="0"/>
                <a:cs typeface="B Nazanin" panose="00000400000000000000" pitchFamily="2" charset="-78"/>
              </a:rPr>
              <a:t>):</a:t>
            </a:r>
            <a:endParaRPr lang="en-US" altLang="fa-IR" sz="2425" b="1" dirty="0">
              <a:solidFill>
                <a:srgbClr val="FF0000"/>
              </a:solidFill>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fa-IR" altLang="fa-IR" sz="2400" b="1" dirty="0">
                <a:ea typeface="Calibri" panose="020F0502020204030204" pitchFamily="34" charset="0"/>
                <a:cs typeface="B Nazanin" panose="00000400000000000000" pitchFamily="2" charset="-78"/>
              </a:rPr>
              <a:t>شروع و پایان پروژه</a:t>
            </a:r>
          </a:p>
          <a:p>
            <a:pPr>
              <a:lnSpc>
                <a:spcPct val="107000"/>
              </a:lnSpc>
              <a:spcBef>
                <a:spcPct val="0"/>
              </a:spcBef>
              <a:spcAft>
                <a:spcPts val="877"/>
              </a:spcAft>
              <a:buClrTx/>
              <a:buSzTx/>
              <a:buNone/>
            </a:pPr>
            <a:r>
              <a:rPr lang="fa-IR" altLang="fa-IR" sz="2400" b="1" dirty="0">
                <a:ea typeface="Calibri" panose="020F0502020204030204" pitchFamily="34" charset="0"/>
                <a:cs typeface="B Nazanin" panose="00000400000000000000" pitchFamily="2" charset="-78"/>
              </a:rPr>
              <a:t>مجوز انجام کار ( </a:t>
            </a:r>
            <a:r>
              <a:rPr lang="fa-IR" altLang="fa-IR" sz="2400" b="1" dirty="0" err="1">
                <a:ea typeface="Calibri" panose="020F0502020204030204" pitchFamily="34" charset="0"/>
                <a:cs typeface="B Nazanin" panose="00000400000000000000" pitchFamily="2" charset="-78"/>
              </a:rPr>
              <a:t>پرمیت</a:t>
            </a:r>
            <a:r>
              <a:rPr lang="fa-IR" altLang="fa-IR" sz="2400" b="1" dirty="0">
                <a:ea typeface="Calibri" panose="020F0502020204030204" pitchFamily="34" charset="0"/>
                <a:cs typeface="B Nazanin" panose="00000400000000000000" pitchFamily="2" charset="-78"/>
              </a:rPr>
              <a:t> )</a:t>
            </a:r>
            <a:endParaRPr lang="en-US" altLang="fa-IR" sz="2400" b="1" dirty="0">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ar-SA" altLang="fa-IR" sz="2000" b="1" dirty="0">
                <a:ea typeface="Calibri" panose="020F0502020204030204" pitchFamily="34" charset="0"/>
                <a:cs typeface="B Nazanin" panose="00000400000000000000" pitchFamily="2" charset="-78"/>
              </a:rPr>
              <a:t>- انتخاب پیمانکار اصلی پروژه</a:t>
            </a:r>
            <a:endParaRPr lang="en-US" altLang="fa-IR" sz="2000" b="1" dirty="0">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ar-SA" altLang="fa-IR" sz="2000" b="1" dirty="0">
                <a:ea typeface="Calibri" panose="020F0502020204030204" pitchFamily="34" charset="0"/>
                <a:cs typeface="B Nazanin" panose="00000400000000000000" pitchFamily="2" charset="-78"/>
              </a:rPr>
              <a:t>- گرفتن چک پيش پرداخت از کارفرما</a:t>
            </a:r>
            <a:endParaRPr lang="en-US" altLang="fa-IR" sz="2000" b="1" dirty="0">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ar-SA" altLang="fa-IR" sz="2000" b="1" dirty="0">
                <a:ea typeface="Calibri" panose="020F0502020204030204" pitchFamily="34" charset="0"/>
                <a:cs typeface="B Nazanin" panose="00000400000000000000" pitchFamily="2" charset="-78"/>
              </a:rPr>
              <a:t>- تحویل گیری زمین از کارفرما</a:t>
            </a:r>
            <a:endParaRPr lang="en-US" altLang="fa-IR" sz="2000" b="1" dirty="0">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ar-SA" altLang="fa-IR" sz="2000" b="1" dirty="0">
                <a:ea typeface="Calibri" panose="020F0502020204030204" pitchFamily="34" charset="0"/>
                <a:cs typeface="B Nazanin" panose="00000400000000000000" pitchFamily="2" charset="-78"/>
              </a:rPr>
              <a:t>- تایید نقشه های اصلی</a:t>
            </a:r>
            <a:endParaRPr lang="en-US" altLang="fa-IR" sz="2000" b="1" dirty="0">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ar-SA" altLang="fa-IR" sz="2000" b="1" dirty="0">
                <a:ea typeface="Calibri" panose="020F0502020204030204" pitchFamily="34" charset="0"/>
                <a:cs typeface="B Nazanin" panose="00000400000000000000" pitchFamily="2" charset="-78"/>
              </a:rPr>
              <a:t>- رسیدن اجناس خریداری شده به سایت</a:t>
            </a:r>
            <a:endParaRPr lang="en-US" altLang="fa-IR" sz="2000" b="1" dirty="0">
              <a:ea typeface="Calibri" panose="020F0502020204030204" pitchFamily="34" charset="0"/>
              <a:cs typeface="B Nazanin" panose="00000400000000000000" pitchFamily="2" charset="-78"/>
            </a:endParaRPr>
          </a:p>
          <a:p>
            <a:pPr>
              <a:lnSpc>
                <a:spcPct val="107000"/>
              </a:lnSpc>
              <a:spcBef>
                <a:spcPct val="0"/>
              </a:spcBef>
              <a:spcAft>
                <a:spcPts val="877"/>
              </a:spcAft>
              <a:buClrTx/>
              <a:buSzTx/>
              <a:buNone/>
            </a:pPr>
            <a:r>
              <a:rPr lang="ar-SA" altLang="fa-IR" sz="2000" b="1" dirty="0">
                <a:ea typeface="Calibri" panose="020F0502020204030204" pitchFamily="34" charset="0"/>
                <a:cs typeface="B Nazanin" panose="00000400000000000000" pitchFamily="2" charset="-78"/>
              </a:rPr>
              <a:t>- تست تجهیزات اصلی</a:t>
            </a:r>
            <a:endParaRPr lang="en-US" altLang="fa-IR" sz="2000" b="1" dirty="0">
              <a:ea typeface="Calibri" panose="020F0502020204030204" pitchFamily="34" charset="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AC122D1C-E5F7-4783-BDC9-674F490CCAF7}" type="slidenum">
              <a:rPr lang="fa-IR" smtClean="0"/>
              <a:t>27</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8880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448710" y="322740"/>
            <a:ext cx="4415921" cy="894880"/>
          </a:xfrm>
        </p:spPr>
        <p:style>
          <a:lnRef idx="2">
            <a:schemeClr val="accent3"/>
          </a:lnRef>
          <a:fillRef idx="1">
            <a:schemeClr val="lt1"/>
          </a:fillRef>
          <a:effectRef idx="0">
            <a:schemeClr val="accent3"/>
          </a:effectRef>
          <a:fontRef idx="minor">
            <a:schemeClr val="dk1"/>
          </a:fontRef>
        </p:style>
        <p:txBody>
          <a:bodyPr/>
          <a:lstStyle/>
          <a:p>
            <a:pPr algn="r"/>
            <a:r>
              <a:rPr lang="fa-IR" altLang="fa-IR" sz="3810" b="1" dirty="0">
                <a:cs typeface="B Nazanin" panose="00000400000000000000" pitchFamily="2" charset="-78"/>
              </a:rPr>
              <a:t>ارزش وزنی</a:t>
            </a:r>
            <a:r>
              <a:rPr lang="en-US" altLang="fa-IR" sz="3810" b="1" dirty="0">
                <a:cs typeface="B Nazanin" panose="00000400000000000000" pitchFamily="2" charset="-78"/>
              </a:rPr>
              <a:t> W.F</a:t>
            </a:r>
            <a:r>
              <a:rPr lang="fa-IR" altLang="fa-IR" sz="3810" b="1" dirty="0">
                <a:cs typeface="B Nazanin" panose="00000400000000000000" pitchFamily="2" charset="-78"/>
              </a:rPr>
              <a:t>در </a:t>
            </a:r>
            <a:r>
              <a:rPr lang="en-US" altLang="fa-IR" sz="3810" b="1" dirty="0">
                <a:cs typeface="B Nazanin" panose="00000400000000000000" pitchFamily="2" charset="-78"/>
              </a:rPr>
              <a:t>P6</a:t>
            </a:r>
            <a:endParaRPr lang="fa-IR" altLang="fa-IR" sz="3810" b="1" dirty="0">
              <a:cs typeface="B Nazanin" panose="00000400000000000000" pitchFamily="2" charset="-78"/>
            </a:endParaRPr>
          </a:p>
        </p:txBody>
      </p:sp>
      <p:sp>
        <p:nvSpPr>
          <p:cNvPr id="23556" name="Content Placeholder 2"/>
          <p:cNvSpPr>
            <a:spLocks noGrp="1"/>
          </p:cNvSpPr>
          <p:nvPr>
            <p:ph idx="1"/>
          </p:nvPr>
        </p:nvSpPr>
        <p:spPr>
          <a:xfrm>
            <a:off x="270114" y="1308642"/>
            <a:ext cx="8665631" cy="5635959"/>
          </a:xfrm>
        </p:spPr>
        <p:txBody>
          <a:bodyPr/>
          <a:lstStyle/>
          <a:p>
            <a:pPr marL="0" indent="0">
              <a:lnSpc>
                <a:spcPct val="150000"/>
              </a:lnSpc>
              <a:buNone/>
            </a:pPr>
            <a:r>
              <a:rPr lang="fa-IR" altLang="fa-IR" sz="3117" b="1" dirty="0">
                <a:solidFill>
                  <a:srgbClr val="DD3333"/>
                </a:solidFill>
                <a:latin typeface="sc_iranyekan"/>
                <a:cs typeface="B Nazanin" panose="00000400000000000000" pitchFamily="2" charset="-78"/>
              </a:rPr>
              <a:t>ایجاد و تخصیص منبع مجازی در </a:t>
            </a:r>
            <a:r>
              <a:rPr lang="fa-IR" altLang="fa-IR" sz="3117" b="1" dirty="0" err="1">
                <a:solidFill>
                  <a:srgbClr val="DD3333"/>
                </a:solidFill>
                <a:latin typeface="sc_iranyekan"/>
                <a:cs typeface="B Nazanin" panose="00000400000000000000" pitchFamily="2" charset="-78"/>
              </a:rPr>
              <a:t>پریماورا</a:t>
            </a:r>
            <a:r>
              <a:rPr lang="fa-IR" altLang="fa-IR" sz="3117" b="1" dirty="0">
                <a:solidFill>
                  <a:srgbClr val="DD3333"/>
                </a:solidFill>
                <a:latin typeface="sc_iranyekan"/>
                <a:cs typeface="B Nazanin" panose="00000400000000000000" pitchFamily="2" charset="-78"/>
              </a:rPr>
              <a:t>:</a:t>
            </a:r>
          </a:p>
          <a:p>
            <a:pPr marL="0" indent="0">
              <a:lnSpc>
                <a:spcPct val="150000"/>
              </a:lnSpc>
              <a:buNone/>
            </a:pPr>
            <a:r>
              <a:rPr lang="fa-IR" altLang="fa-IR" sz="1800" b="1" dirty="0">
                <a:cs typeface="B Nazanin" panose="00000400000000000000" pitchFamily="2" charset="-78"/>
              </a:rPr>
              <a:t>اینکه چرا ایجاد و تخصیص منبع مجازی در </a:t>
            </a:r>
            <a:r>
              <a:rPr lang="fa-IR" altLang="fa-IR" sz="1800" b="1" dirty="0" err="1">
                <a:cs typeface="B Nazanin" panose="00000400000000000000" pitchFamily="2" charset="-78"/>
              </a:rPr>
              <a:t>پریماورا</a:t>
            </a:r>
            <a:r>
              <a:rPr lang="fa-IR" altLang="fa-IR" sz="1800" b="1" dirty="0">
                <a:cs typeface="B Nazanin" panose="00000400000000000000" pitchFamily="2" charset="-78"/>
              </a:rPr>
              <a:t> را داریم به این دلیل است که تعریف منابع واقعی در پروژه مستلزم داشتن نرم های کاری  و تعریف و تخصیص دقیق منابع به فعالیت ها و همین طور زمان مکفی برای این کار است و برای سازمان </a:t>
            </a:r>
            <a:r>
              <a:rPr lang="fa-IR" altLang="fa-IR" sz="1800" b="1" dirty="0" err="1">
                <a:cs typeface="B Nazanin" panose="00000400000000000000" pitchFamily="2" charset="-78"/>
              </a:rPr>
              <a:t>هایی</a:t>
            </a:r>
            <a:r>
              <a:rPr lang="fa-IR" altLang="fa-IR" sz="1800" b="1" dirty="0">
                <a:cs typeface="B Nazanin" panose="00000400000000000000" pitchFamily="2" charset="-78"/>
              </a:rPr>
              <a:t> که تعداد کمی پروژه دارند و طبق قرارداد مجبورند ظرف 14 تا 20 روز برنامه زمان بندی را تحویل دهند اصلا شرایط مناسبی فراهم نیست بنابراین برای استفاده از منطق نرم افزار و کاربردهای آن یک منبع مجازی ایجاد می شود.</a:t>
            </a:r>
          </a:p>
        </p:txBody>
      </p:sp>
      <p:sp>
        <p:nvSpPr>
          <p:cNvPr id="2" name="Slide Number Placeholder 1"/>
          <p:cNvSpPr>
            <a:spLocks noGrp="1"/>
          </p:cNvSpPr>
          <p:nvPr>
            <p:ph type="sldNum" sz="quarter" idx="12"/>
          </p:nvPr>
        </p:nvSpPr>
        <p:spPr/>
        <p:txBody>
          <a:bodyPr/>
          <a:lstStyle/>
          <a:p>
            <a:fld id="{AC122D1C-E5F7-4783-BDC9-674F490CCAF7}" type="slidenum">
              <a:rPr lang="fa-IR" smtClean="0"/>
              <a:t>28</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
        <p:nvSpPr>
          <p:cNvPr id="6" name="Line Callout 1 (Border and Accent Bar) 1">
            <a:extLst>
              <a:ext uri="{FF2B5EF4-FFF2-40B4-BE49-F238E27FC236}">
                <a16:creationId xmlns:a16="http://schemas.microsoft.com/office/drawing/2014/main" id="{9A5BC913-07B9-4195-A165-A2F1E53A65D4}"/>
              </a:ext>
            </a:extLst>
          </p:cNvPr>
          <p:cNvSpPr/>
          <p:nvPr/>
        </p:nvSpPr>
        <p:spPr>
          <a:xfrm>
            <a:off x="1988049" y="5249647"/>
            <a:ext cx="4921321" cy="883579"/>
          </a:xfrm>
          <a:prstGeom prst="accentBorderCallout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n w="0"/>
                <a:solidFill>
                  <a:schemeClr val="tx1"/>
                </a:solidFill>
                <a:effectLst>
                  <a:outerShdw blurRad="38100" dist="19050" dir="2700000" algn="tl" rotWithShape="0">
                    <a:schemeClr val="dk1">
                      <a:alpha val="40000"/>
                    </a:schemeClr>
                  </a:outerShdw>
                </a:effectLst>
              </a:rPr>
              <a:t>Instagram &amp; Website: </a:t>
            </a:r>
            <a:r>
              <a:rPr lang="en-US" sz="2400" b="1" dirty="0">
                <a:ln w="0"/>
                <a:solidFill>
                  <a:srgbClr val="FF0000"/>
                </a:solidFill>
                <a:effectLst>
                  <a:outerShdw blurRad="38100" dist="19050" dir="2700000" algn="tl" rotWithShape="0">
                    <a:schemeClr val="dk1">
                      <a:alpha val="40000"/>
                    </a:schemeClr>
                  </a:outerShdw>
                </a:effectLst>
              </a:rPr>
              <a:t>Bahmaniie.ir</a:t>
            </a:r>
          </a:p>
          <a:p>
            <a:pPr algn="ctr"/>
            <a:r>
              <a:rPr lang="en-US" sz="2400" dirty="0">
                <a:ln w="0"/>
                <a:solidFill>
                  <a:schemeClr val="tx1"/>
                </a:solidFill>
                <a:effectLst>
                  <a:outerShdw blurRad="38100" dist="19050" dir="2700000" algn="tl" rotWithShape="0">
                    <a:schemeClr val="dk1">
                      <a:alpha val="40000"/>
                    </a:schemeClr>
                  </a:outerShdw>
                </a:effectLst>
              </a:rPr>
              <a:t>Tel: 09384963377</a:t>
            </a:r>
            <a:endParaRPr lang="fa-I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357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9047" y="312253"/>
            <a:ext cx="8359894" cy="894881"/>
          </a:xfrm>
        </p:spPr>
        <p:style>
          <a:lnRef idx="2">
            <a:schemeClr val="accent5"/>
          </a:lnRef>
          <a:fillRef idx="1">
            <a:schemeClr val="lt1"/>
          </a:fillRef>
          <a:effectRef idx="0">
            <a:schemeClr val="accent5"/>
          </a:effectRef>
          <a:fontRef idx="minor">
            <a:schemeClr val="dk1"/>
          </a:fontRef>
        </p:style>
        <p:txBody>
          <a:bodyPr/>
          <a:lstStyle/>
          <a:p>
            <a:pPr algn="r"/>
            <a:r>
              <a:rPr lang="fa-IR" altLang="fa-IR" sz="4676" b="1" dirty="0">
                <a:solidFill>
                  <a:srgbClr val="FF0000"/>
                </a:solidFill>
                <a:cs typeface="B Nazanin" panose="00000400000000000000" pitchFamily="2" charset="-78"/>
              </a:rPr>
              <a:t>نکات مهم در منبع مجازی و مراحل انجام </a:t>
            </a:r>
          </a:p>
        </p:txBody>
      </p:sp>
      <p:sp>
        <p:nvSpPr>
          <p:cNvPr id="24579" name="Content Placeholder 2"/>
          <p:cNvSpPr>
            <a:spLocks noGrp="1"/>
          </p:cNvSpPr>
          <p:nvPr>
            <p:ph idx="1"/>
          </p:nvPr>
        </p:nvSpPr>
        <p:spPr>
          <a:xfrm>
            <a:off x="331972" y="1433734"/>
            <a:ext cx="8541915" cy="4950021"/>
          </a:xfrm>
        </p:spPr>
        <p:txBody>
          <a:bodyPr/>
          <a:lstStyle/>
          <a:p>
            <a:pPr marL="0" indent="0">
              <a:lnSpc>
                <a:spcPct val="150000"/>
              </a:lnSpc>
              <a:buNone/>
            </a:pPr>
            <a:r>
              <a:rPr lang="fa-IR" altLang="fa-IR" sz="2078" dirty="0">
                <a:latin typeface="sc_iranyekan"/>
                <a:cs typeface="B Nazanin" panose="00000400000000000000" pitchFamily="2" charset="-78"/>
              </a:rPr>
              <a:t>توجه داشته باشید هنگامی که شما منبع مجازی تعریف می نمایید نوع تمامی فعالیت های پروژه شما باید </a:t>
            </a:r>
            <a:r>
              <a:rPr lang="en-US" altLang="fa-IR" sz="2078" dirty="0">
                <a:latin typeface="sc_iranyekan"/>
                <a:cs typeface="B Nazanin" panose="00000400000000000000" pitchFamily="2" charset="-78"/>
              </a:rPr>
              <a:t>Fixed Duration and Units/Time </a:t>
            </a:r>
            <a:r>
              <a:rPr lang="fa-IR" altLang="fa-IR" sz="2078" dirty="0">
                <a:latin typeface="sc_iranyekan"/>
                <a:cs typeface="B Nazanin" panose="00000400000000000000" pitchFamily="2" charset="-78"/>
              </a:rPr>
              <a:t> انتخاب شود اگر این کار صورت نپذیرد در صورتی که به هر دلیلی وزن هر کدام از فعالیت ها تغییر نماید که بدون شک تا اتمام برنامه زمان بندی این اتفاق خواهد افتاد بلافاصله زمان فعالیت ها و پروژه نیز تغییر خواهد کرد</a:t>
            </a:r>
            <a:r>
              <a:rPr lang="fa-IR" altLang="fa-IR" sz="2425" dirty="0">
                <a:solidFill>
                  <a:srgbClr val="5E5E5E"/>
                </a:solidFill>
                <a:latin typeface="sc_iranyekan"/>
              </a:rPr>
              <a:t>.</a:t>
            </a:r>
          </a:p>
          <a:p>
            <a:pPr marL="0" indent="0">
              <a:lnSpc>
                <a:spcPct val="150000"/>
              </a:lnSpc>
              <a:buNone/>
            </a:pPr>
            <a:r>
              <a:rPr lang="fa-IR" altLang="fa-IR" sz="1732" b="1" dirty="0">
                <a:solidFill>
                  <a:srgbClr val="FF0000"/>
                </a:solidFill>
                <a:latin typeface="sc_iranyekan"/>
                <a:cs typeface="B Nazanin" panose="00000400000000000000" pitchFamily="2" charset="-78"/>
              </a:rPr>
              <a:t>هنگامی که نوع زمان را اینگونه انتخاب نمایید در صورت تغییر اوزان هیچ نوع تغییری در زمان فعالیت ها اتفاق نخواهد افتاد.</a:t>
            </a:r>
          </a:p>
          <a:p>
            <a:pPr marL="0" indent="0">
              <a:lnSpc>
                <a:spcPct val="150000"/>
              </a:lnSpc>
              <a:buNone/>
            </a:pPr>
            <a:r>
              <a:rPr lang="fa-IR" altLang="fa-IR" sz="2078" b="1" dirty="0">
                <a:solidFill>
                  <a:srgbClr val="3333CC"/>
                </a:solidFill>
                <a:cs typeface="B Nazanin" panose="00000400000000000000" pitchFamily="2" charset="-78"/>
              </a:rPr>
              <a:t>در قسمت</a:t>
            </a:r>
            <a:r>
              <a:rPr lang="en-US" altLang="fa-IR" sz="2078" b="1" dirty="0">
                <a:solidFill>
                  <a:srgbClr val="3333CC"/>
                </a:solidFill>
                <a:cs typeface="B Nazanin" panose="00000400000000000000" pitchFamily="2" charset="-78"/>
              </a:rPr>
              <a:t> General </a:t>
            </a:r>
            <a:r>
              <a:rPr lang="fa-IR" altLang="fa-IR" sz="2078" b="1" dirty="0">
                <a:solidFill>
                  <a:srgbClr val="3333CC"/>
                </a:solidFill>
                <a:cs typeface="B Nazanin" panose="00000400000000000000" pitchFamily="2" charset="-78"/>
              </a:rPr>
              <a:t>گزینه</a:t>
            </a:r>
            <a:r>
              <a:rPr lang="en-US" altLang="fa-IR" sz="2078" b="1" dirty="0">
                <a:solidFill>
                  <a:srgbClr val="3333CC"/>
                </a:solidFill>
                <a:cs typeface="B Nazanin" panose="00000400000000000000" pitchFamily="2" charset="-78"/>
              </a:rPr>
              <a:t> Duration type </a:t>
            </a:r>
            <a:r>
              <a:rPr lang="fa-IR" altLang="fa-IR" sz="2078" b="1" dirty="0">
                <a:solidFill>
                  <a:srgbClr val="3333CC"/>
                </a:solidFill>
                <a:cs typeface="B Nazanin" panose="00000400000000000000" pitchFamily="2" charset="-78"/>
              </a:rPr>
              <a:t>میتوانید </a:t>
            </a:r>
            <a:r>
              <a:rPr lang="fa-IR" altLang="fa-IR" sz="2078" b="1" dirty="0" err="1">
                <a:solidFill>
                  <a:srgbClr val="3333CC"/>
                </a:solidFill>
                <a:cs typeface="B Nazanin" panose="00000400000000000000" pitchFamily="2" charset="-78"/>
              </a:rPr>
              <a:t>اینکارو</a:t>
            </a:r>
            <a:r>
              <a:rPr lang="fa-IR" altLang="fa-IR" sz="2078" b="1" dirty="0">
                <a:solidFill>
                  <a:srgbClr val="3333CC"/>
                </a:solidFill>
                <a:cs typeface="B Nazanin" panose="00000400000000000000" pitchFamily="2" charset="-78"/>
              </a:rPr>
              <a:t> انجام بدید</a:t>
            </a:r>
            <a:r>
              <a:rPr lang="fa-IR" altLang="fa-IR" sz="2078" b="1" dirty="0">
                <a:solidFill>
                  <a:srgbClr val="3333CC"/>
                </a:solidFill>
              </a:rPr>
              <a:t>. </a:t>
            </a:r>
          </a:p>
          <a:p>
            <a:pPr marL="0" indent="0">
              <a:lnSpc>
                <a:spcPct val="150000"/>
              </a:lnSpc>
              <a:buNone/>
            </a:pPr>
            <a:endParaRPr lang="fa-IR" altLang="fa-IR" sz="2078" b="1" dirty="0">
              <a:solidFill>
                <a:srgbClr val="3333CC"/>
              </a:solidFill>
            </a:endParaRPr>
          </a:p>
          <a:p>
            <a:pPr marL="0" indent="0">
              <a:lnSpc>
                <a:spcPct val="150000"/>
              </a:lnSpc>
              <a:buNone/>
            </a:pPr>
            <a:endParaRPr lang="fa-IR" altLang="fa-IR" sz="2078" b="1" dirty="0">
              <a:solidFill>
                <a:srgbClr val="3333CC"/>
              </a:solidFill>
            </a:endParaRPr>
          </a:p>
        </p:txBody>
      </p:sp>
      <p:sp>
        <p:nvSpPr>
          <p:cNvPr id="2" name="Slide Number Placeholder 1"/>
          <p:cNvSpPr>
            <a:spLocks noGrp="1"/>
          </p:cNvSpPr>
          <p:nvPr>
            <p:ph type="sldNum" sz="quarter" idx="12"/>
          </p:nvPr>
        </p:nvSpPr>
        <p:spPr/>
        <p:txBody>
          <a:bodyPr/>
          <a:lstStyle/>
          <a:p>
            <a:fld id="{AC122D1C-E5F7-4783-BDC9-674F490CCAF7}" type="slidenum">
              <a:rPr lang="fa-IR" smtClean="0"/>
              <a:t>29</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0907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22D1C-E5F7-4783-BDC9-674F490CCAF7}" type="slidenum">
              <a:rPr lang="fa-IR" smtClean="0"/>
              <a:t>3</a:t>
            </a:fld>
            <a:endParaRPr lang="fa-IR" dirty="0"/>
          </a:p>
        </p:txBody>
      </p:sp>
      <p:sp>
        <p:nvSpPr>
          <p:cNvPr id="2" name="Line Callout 1 (Border and Accent Bar) 1"/>
          <p:cNvSpPr/>
          <p:nvPr/>
        </p:nvSpPr>
        <p:spPr>
          <a:xfrm>
            <a:off x="121186" y="747738"/>
            <a:ext cx="3712684" cy="1350752"/>
          </a:xfrm>
          <a:prstGeom prst="accentBorderCallout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ln w="0"/>
                <a:solidFill>
                  <a:srgbClr val="FF0000"/>
                </a:solidFill>
                <a:effectLst>
                  <a:outerShdw blurRad="38100" dist="19050" dir="2700000" algn="tl" rotWithShape="0">
                    <a:schemeClr val="dk1">
                      <a:alpha val="40000"/>
                    </a:schemeClr>
                  </a:outerShdw>
                </a:effectLst>
                <a:cs typeface="B Zar" panose="00000400000000000000" pitchFamily="2" charset="-78"/>
              </a:rPr>
              <a:t>پکیج آموزشی</a:t>
            </a:r>
          </a:p>
          <a:p>
            <a:pPr algn="ctr" rtl="1"/>
            <a:r>
              <a:rPr lang="fa-IR" sz="2800" b="1" dirty="0">
                <a:ln w="0"/>
                <a:solidFill>
                  <a:srgbClr val="FF0000"/>
                </a:solidFill>
                <a:effectLst>
                  <a:outerShdw blurRad="38100" dist="19050" dir="2700000" algn="tl" rotWithShape="0">
                    <a:schemeClr val="dk1">
                      <a:alpha val="40000"/>
                    </a:schemeClr>
                  </a:outerShdw>
                </a:effectLst>
                <a:cs typeface="B Zar" panose="00000400000000000000" pitchFamily="2" charset="-78"/>
              </a:rPr>
              <a:t>برنامه ریزی و کنترل پروژه</a:t>
            </a:r>
          </a:p>
        </p:txBody>
      </p:sp>
      <p:sp>
        <p:nvSpPr>
          <p:cNvPr id="3" name="Footer Placeholder 2"/>
          <p:cNvSpPr>
            <a:spLocks noGrp="1"/>
          </p:cNvSpPr>
          <p:nvPr>
            <p:ph type="ftr" sz="quarter" idx="11"/>
          </p:nvPr>
        </p:nvSpPr>
        <p:spPr/>
        <p:txBody>
          <a:bodyPr/>
          <a:lstStyle/>
          <a:p>
            <a:r>
              <a:rPr lang="en-US"/>
              <a:t>Bahmaniie.ir</a:t>
            </a:r>
            <a:endParaRPr lang="fa-IR"/>
          </a:p>
        </p:txBody>
      </p:sp>
      <p:pic>
        <p:nvPicPr>
          <p:cNvPr id="8" name="Picture 7">
            <a:extLst>
              <a:ext uri="{FF2B5EF4-FFF2-40B4-BE49-F238E27FC236}">
                <a16:creationId xmlns:a16="http://schemas.microsoft.com/office/drawing/2014/main" id="{228F96C3-848E-4C72-A09D-0E343429C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042" y="244549"/>
            <a:ext cx="5831958" cy="58319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Arrow: Striped Right 8">
            <a:extLst>
              <a:ext uri="{FF2B5EF4-FFF2-40B4-BE49-F238E27FC236}">
                <a16:creationId xmlns:a16="http://schemas.microsoft.com/office/drawing/2014/main" id="{F87A5553-F78A-4289-9C77-85469D9CD4D0}"/>
              </a:ext>
            </a:extLst>
          </p:cNvPr>
          <p:cNvSpPr/>
          <p:nvPr/>
        </p:nvSpPr>
        <p:spPr>
          <a:xfrm rot="5400000">
            <a:off x="717698" y="2320108"/>
            <a:ext cx="2558218" cy="2320592"/>
          </a:xfrm>
          <a:prstGeom prst="striped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a:extLst>
              <a:ext uri="{FF2B5EF4-FFF2-40B4-BE49-F238E27FC236}">
                <a16:creationId xmlns:a16="http://schemas.microsoft.com/office/drawing/2014/main" id="{7FC333D6-AC8D-4DF7-9A0F-901FC1DC8F53}"/>
              </a:ext>
            </a:extLst>
          </p:cNvPr>
          <p:cNvSpPr txBox="1"/>
          <p:nvPr/>
        </p:nvSpPr>
        <p:spPr>
          <a:xfrm>
            <a:off x="309243" y="5003008"/>
            <a:ext cx="3497855" cy="646331"/>
          </a:xfrm>
          <a:prstGeom prst="rect">
            <a:avLst/>
          </a:prstGeom>
          <a:noFill/>
        </p:spPr>
        <p:txBody>
          <a:bodyPr wrap="square">
            <a:spAutoFit/>
          </a:bodyPr>
          <a:lstStyle/>
          <a:p>
            <a:r>
              <a:rPr lang="en-US" b="1" dirty="0">
                <a:highlight>
                  <a:srgbClr val="FFFF00"/>
                </a:highlight>
                <a:cs typeface="B Zar" panose="00000400000000000000" pitchFamily="2" charset="-78"/>
                <a:hlinkClick r:id="rId3"/>
              </a:rPr>
              <a:t>https://bahmaniie.ir/msp-01-2-2</a:t>
            </a:r>
            <a:endParaRPr lang="fa-IR" b="1" dirty="0">
              <a:highlight>
                <a:srgbClr val="FFFF00"/>
              </a:highlight>
              <a:cs typeface="B Zar" panose="00000400000000000000" pitchFamily="2" charset="-78"/>
            </a:endParaRPr>
          </a:p>
          <a:p>
            <a:endParaRPr lang="fa-IR" b="1" dirty="0">
              <a:highlight>
                <a:srgbClr val="FFFF00"/>
              </a:highlight>
              <a:cs typeface="B Zar" panose="00000400000000000000" pitchFamily="2" charset="-78"/>
            </a:endParaRPr>
          </a:p>
        </p:txBody>
      </p:sp>
      <p:sp>
        <p:nvSpPr>
          <p:cNvPr id="14" name="TextBox 13">
            <a:extLst>
              <a:ext uri="{FF2B5EF4-FFF2-40B4-BE49-F238E27FC236}">
                <a16:creationId xmlns:a16="http://schemas.microsoft.com/office/drawing/2014/main" id="{57F70BB7-6AB0-462E-84F7-2225A3313B99}"/>
              </a:ext>
            </a:extLst>
          </p:cNvPr>
          <p:cNvSpPr txBox="1"/>
          <p:nvPr/>
        </p:nvSpPr>
        <p:spPr>
          <a:xfrm>
            <a:off x="1371600" y="3649665"/>
            <a:ext cx="1250414" cy="369332"/>
          </a:xfrm>
          <a:prstGeom prst="rect">
            <a:avLst/>
          </a:prstGeom>
          <a:noFill/>
        </p:spPr>
        <p:txBody>
          <a:bodyPr wrap="square">
            <a:spAutoFit/>
          </a:bodyPr>
          <a:lstStyle/>
          <a:p>
            <a:r>
              <a:rPr lang="fa-IR" sz="1800" b="1" dirty="0">
                <a:ln w="0"/>
                <a:effectLst>
                  <a:outerShdw blurRad="38100" dist="19050" dir="2700000" algn="tl" rotWithShape="0">
                    <a:schemeClr val="dk1">
                      <a:alpha val="40000"/>
                    </a:schemeClr>
                  </a:outerShdw>
                </a:effectLst>
                <a:cs typeface="B Zar" panose="00000400000000000000" pitchFamily="2" charset="-78"/>
              </a:rPr>
              <a:t>کلیک کنید</a:t>
            </a:r>
            <a:endParaRPr lang="fa-IR" dirty="0"/>
          </a:p>
        </p:txBody>
      </p:sp>
    </p:spTree>
    <p:extLst>
      <p:ext uri="{BB962C8B-B14F-4D97-AF65-F5344CB8AC3E}">
        <p14:creationId xmlns:p14="http://schemas.microsoft.com/office/powerpoint/2010/main" val="360660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08256" y="1371875"/>
            <a:ext cx="8541915" cy="5362409"/>
          </a:xfrm>
        </p:spPr>
        <p:txBody>
          <a:bodyPr/>
          <a:lstStyle/>
          <a:p>
            <a:pPr marL="0" indent="0">
              <a:lnSpc>
                <a:spcPct val="150000"/>
              </a:lnSpc>
              <a:buNone/>
            </a:pPr>
            <a:r>
              <a:rPr lang="fa-IR" altLang="fa-IR" sz="2078" b="1" dirty="0">
                <a:latin typeface="sc_iranyekan"/>
                <a:cs typeface="B Nazanin" panose="00000400000000000000" pitchFamily="2" charset="-78"/>
              </a:rPr>
              <a:t>2- وارد نمای </a:t>
            </a:r>
            <a:r>
              <a:rPr lang="en-US" altLang="fa-IR" sz="2078" b="1" dirty="0">
                <a:latin typeface="sc_iranyekan"/>
                <a:cs typeface="B Nazanin" panose="00000400000000000000" pitchFamily="2" charset="-78"/>
              </a:rPr>
              <a:t>Resources </a:t>
            </a:r>
            <a:r>
              <a:rPr lang="fa-IR" altLang="fa-IR" sz="2078" b="1" dirty="0">
                <a:latin typeface="sc_iranyekan"/>
                <a:cs typeface="B Nazanin" panose="00000400000000000000" pitchFamily="2" charset="-78"/>
              </a:rPr>
              <a:t> شوید و یک منبع به شکل زیر ایجاد نمایید.</a:t>
            </a:r>
          </a:p>
          <a:p>
            <a:pPr marL="0" indent="0">
              <a:lnSpc>
                <a:spcPct val="150000"/>
              </a:lnSpc>
              <a:buNone/>
            </a:pPr>
            <a:r>
              <a:rPr lang="fa-IR" altLang="fa-IR" sz="1732" b="1" dirty="0">
                <a:cs typeface="B Nazanin" panose="00000400000000000000" pitchFamily="2" charset="-78"/>
              </a:rPr>
              <a:t>نوع منبع </a:t>
            </a:r>
            <a:r>
              <a:rPr lang="en-US" altLang="fa-IR" sz="1732" b="1" dirty="0">
                <a:cs typeface="B Nazanin" panose="00000400000000000000" pitchFamily="2" charset="-78"/>
              </a:rPr>
              <a:t> Labor </a:t>
            </a:r>
            <a:r>
              <a:rPr lang="fa-IR" altLang="fa-IR" sz="1732" b="1" dirty="0">
                <a:cs typeface="B Nazanin" panose="00000400000000000000" pitchFamily="2" charset="-78"/>
              </a:rPr>
              <a:t>باشد.</a:t>
            </a:r>
          </a:p>
          <a:p>
            <a:pPr marL="0" indent="0">
              <a:lnSpc>
                <a:spcPct val="150000"/>
              </a:lnSpc>
              <a:buNone/>
            </a:pPr>
            <a:r>
              <a:rPr lang="fa-IR" altLang="fa-IR" sz="1732" b="1" dirty="0">
                <a:cs typeface="B Nazanin" panose="00000400000000000000" pitchFamily="2" charset="-78"/>
              </a:rPr>
              <a:t>می توانید نام و </a:t>
            </a:r>
            <a:r>
              <a:rPr lang="fa-IR" altLang="fa-IR" sz="1732" b="1" dirty="0" err="1">
                <a:cs typeface="B Nazanin" panose="00000400000000000000" pitchFamily="2" charset="-78"/>
              </a:rPr>
              <a:t>آیدی</a:t>
            </a:r>
            <a:r>
              <a:rPr lang="fa-IR" altLang="fa-IR" sz="1732" b="1" dirty="0">
                <a:cs typeface="B Nazanin" panose="00000400000000000000" pitchFamily="2" charset="-78"/>
              </a:rPr>
              <a:t> </a:t>
            </a:r>
            <a:r>
              <a:rPr lang="fa-IR" altLang="fa-IR" sz="1732" b="1" dirty="0" err="1">
                <a:cs typeface="B Nazanin" panose="00000400000000000000" pitchFamily="2" charset="-78"/>
              </a:rPr>
              <a:t>منیع</a:t>
            </a:r>
            <a:r>
              <a:rPr lang="fa-IR" altLang="fa-IR" sz="1732" b="1" dirty="0">
                <a:cs typeface="B Nazanin" panose="00000400000000000000" pitchFamily="2" charset="-78"/>
              </a:rPr>
              <a:t> مجازی را </a:t>
            </a:r>
            <a:r>
              <a:rPr lang="en-US" altLang="fa-IR" sz="1732" b="1" dirty="0">
                <a:cs typeface="B Nazanin" panose="00000400000000000000" pitchFamily="2" charset="-78"/>
              </a:rPr>
              <a:t> WF  </a:t>
            </a:r>
            <a:r>
              <a:rPr lang="fa-IR" altLang="fa-IR" sz="1732" b="1" dirty="0">
                <a:cs typeface="B Nazanin" panose="00000400000000000000" pitchFamily="2" charset="-78"/>
              </a:rPr>
              <a:t>قرار دهید.</a:t>
            </a:r>
          </a:p>
          <a:p>
            <a:pPr marL="0" indent="0">
              <a:lnSpc>
                <a:spcPct val="150000"/>
              </a:lnSpc>
              <a:buNone/>
            </a:pPr>
            <a:r>
              <a:rPr lang="fa-IR" altLang="fa-IR" sz="1732" b="1" dirty="0">
                <a:cs typeface="B Nazanin" panose="00000400000000000000" pitchFamily="2" charset="-78"/>
              </a:rPr>
              <a:t>تقویم تخصیص داده شده به منبع باید همان تقویم تخصیص داده شده به فعالیت ها باشد.</a:t>
            </a:r>
          </a:p>
          <a:p>
            <a:pPr marL="0" indent="0">
              <a:lnSpc>
                <a:spcPct val="150000"/>
              </a:lnSpc>
              <a:buNone/>
            </a:pPr>
            <a:r>
              <a:rPr lang="fa-IR" altLang="fa-IR" sz="1732" b="1" dirty="0">
                <a:cs typeface="B Nazanin" panose="00000400000000000000" pitchFamily="2" charset="-78"/>
              </a:rPr>
              <a:t>تیک گزینه </a:t>
            </a:r>
            <a:r>
              <a:rPr lang="en-US" altLang="fa-IR" sz="1732" b="1" dirty="0">
                <a:cs typeface="B Nazanin" panose="00000400000000000000" pitchFamily="2" charset="-78"/>
              </a:rPr>
              <a:t> Calculate Costs from Unit </a:t>
            </a:r>
            <a:r>
              <a:rPr lang="fa-IR" altLang="fa-IR" sz="1732" b="1" dirty="0">
                <a:cs typeface="B Nazanin" panose="00000400000000000000" pitchFamily="2" charset="-78"/>
              </a:rPr>
              <a:t>در زبانه </a:t>
            </a:r>
            <a:r>
              <a:rPr lang="en-US" altLang="fa-IR" sz="1732" b="1" dirty="0">
                <a:cs typeface="B Nazanin" panose="00000400000000000000" pitchFamily="2" charset="-78"/>
              </a:rPr>
              <a:t>Details </a:t>
            </a:r>
            <a:r>
              <a:rPr lang="fa-IR" altLang="fa-IR" sz="1732" b="1" dirty="0">
                <a:cs typeface="B Nazanin" panose="00000400000000000000" pitchFamily="2" charset="-78"/>
              </a:rPr>
              <a:t> را فعال نمایید. در صورتی که این عمل صورت نگیرد هنگامی که شما برنامه را </a:t>
            </a:r>
            <a:r>
              <a:rPr lang="en-US" altLang="fa-IR" sz="1732" b="1" dirty="0">
                <a:cs typeface="B Nazanin" panose="00000400000000000000" pitchFamily="2" charset="-78"/>
              </a:rPr>
              <a:t>Schedule </a:t>
            </a:r>
            <a:r>
              <a:rPr lang="fa-IR" altLang="fa-IR" sz="1732" b="1" dirty="0">
                <a:cs typeface="B Nazanin" panose="00000400000000000000" pitchFamily="2" charset="-78"/>
              </a:rPr>
              <a:t> می نمایید </a:t>
            </a:r>
            <a:r>
              <a:rPr lang="fa-IR" altLang="fa-IR" sz="1732" b="1" dirty="0" err="1">
                <a:cs typeface="B Nazanin" panose="00000400000000000000" pitchFamily="2" charset="-78"/>
              </a:rPr>
              <a:t>نمی</a:t>
            </a:r>
            <a:r>
              <a:rPr lang="fa-IR" altLang="fa-IR" sz="1732" b="1" dirty="0">
                <a:cs typeface="B Nazanin" panose="00000400000000000000" pitchFamily="2" charset="-78"/>
              </a:rPr>
              <a:t> توانید درصد پیشرفت های برنامه ای را در ستون </a:t>
            </a:r>
            <a:r>
              <a:rPr lang="en-US" altLang="fa-IR" sz="1732" b="1" dirty="0">
                <a:cs typeface="B Nazanin" panose="00000400000000000000" pitchFamily="2" charset="-78"/>
              </a:rPr>
              <a:t> Schedule % </a:t>
            </a:r>
            <a:r>
              <a:rPr lang="fa-IR" altLang="fa-IR" sz="1732" b="1" dirty="0">
                <a:cs typeface="B Nazanin" panose="00000400000000000000" pitchFamily="2" charset="-78"/>
              </a:rPr>
              <a:t>مشاهده نمایید.</a:t>
            </a:r>
          </a:p>
          <a:p>
            <a:pPr marL="0" indent="0">
              <a:lnSpc>
                <a:spcPct val="150000"/>
              </a:lnSpc>
              <a:buNone/>
            </a:pPr>
            <a:r>
              <a:rPr lang="fa-IR" altLang="fa-IR" sz="1732" b="1" dirty="0">
                <a:cs typeface="B Nazanin" panose="00000400000000000000" pitchFamily="2" charset="-78"/>
              </a:rPr>
              <a:t>به منبع ایجاد شده در زبانه </a:t>
            </a:r>
            <a:r>
              <a:rPr lang="en-US" altLang="fa-IR" sz="1732" b="1" dirty="0">
                <a:cs typeface="B Nazanin" panose="00000400000000000000" pitchFamily="2" charset="-78"/>
              </a:rPr>
              <a:t> Unit &amp; Prices </a:t>
            </a:r>
            <a:r>
              <a:rPr lang="fa-IR" altLang="fa-IR" sz="1732" b="1" dirty="0">
                <a:cs typeface="B Nazanin" panose="00000400000000000000" pitchFamily="2" charset="-78"/>
              </a:rPr>
              <a:t>و در بخش </a:t>
            </a:r>
            <a:r>
              <a:rPr lang="en-US" altLang="fa-IR" sz="1732" b="1" dirty="0">
                <a:cs typeface="B Nazanin" panose="00000400000000000000" pitchFamily="2" charset="-78"/>
              </a:rPr>
              <a:t>Price/Unit </a:t>
            </a:r>
            <a:r>
              <a:rPr lang="fa-IR" altLang="fa-IR" sz="1732" b="1" dirty="0">
                <a:cs typeface="B Nazanin" panose="00000400000000000000" pitchFamily="2" charset="-78"/>
              </a:rPr>
              <a:t> قیمت واحد یک را تخصیص دهید.</a:t>
            </a:r>
          </a:p>
          <a:p>
            <a:pPr marL="0" indent="0">
              <a:lnSpc>
                <a:spcPct val="150000"/>
              </a:lnSpc>
              <a:buNone/>
            </a:pPr>
            <a:r>
              <a:rPr lang="fa-IR" altLang="fa-IR" sz="1732" b="1" dirty="0">
                <a:cs typeface="B Nazanin" panose="00000400000000000000" pitchFamily="2" charset="-78"/>
              </a:rPr>
              <a:t>تاریخ حضور موثر یا </a:t>
            </a:r>
            <a:r>
              <a:rPr lang="en-US" altLang="fa-IR" sz="1732" b="1" dirty="0">
                <a:cs typeface="B Nazanin" panose="00000400000000000000" pitchFamily="2" charset="-78"/>
              </a:rPr>
              <a:t>Effective Date </a:t>
            </a:r>
            <a:r>
              <a:rPr lang="fa-IR" altLang="fa-IR" sz="1732" b="1" dirty="0">
                <a:cs typeface="B Nazanin" panose="00000400000000000000" pitchFamily="2" charset="-78"/>
              </a:rPr>
              <a:t> را همان تاریخ شروع پروژه قرار دهید.</a:t>
            </a:r>
          </a:p>
        </p:txBody>
      </p:sp>
      <p:sp>
        <p:nvSpPr>
          <p:cNvPr id="2" name="Slide Number Placeholder 1"/>
          <p:cNvSpPr>
            <a:spLocks noGrp="1"/>
          </p:cNvSpPr>
          <p:nvPr>
            <p:ph type="sldNum" sz="quarter" idx="12"/>
          </p:nvPr>
        </p:nvSpPr>
        <p:spPr/>
        <p:txBody>
          <a:bodyPr/>
          <a:lstStyle/>
          <a:p>
            <a:fld id="{AC122D1C-E5F7-4783-BDC9-674F490CCAF7}" type="slidenum">
              <a:rPr lang="fa-IR" smtClean="0"/>
              <a:t>30</a:t>
            </a:fld>
            <a:endParaRPr lang="fa-IR"/>
          </a:p>
        </p:txBody>
      </p:sp>
      <p:sp>
        <p:nvSpPr>
          <p:cNvPr id="5" name="Title 1"/>
          <p:cNvSpPr>
            <a:spLocks noGrp="1"/>
          </p:cNvSpPr>
          <p:nvPr>
            <p:ph type="title"/>
          </p:nvPr>
        </p:nvSpPr>
        <p:spPr>
          <a:xfrm>
            <a:off x="339047" y="312253"/>
            <a:ext cx="8359894" cy="894881"/>
          </a:xfrm>
        </p:spPr>
        <p:style>
          <a:lnRef idx="2">
            <a:schemeClr val="accent5"/>
          </a:lnRef>
          <a:fillRef idx="1">
            <a:schemeClr val="lt1"/>
          </a:fillRef>
          <a:effectRef idx="0">
            <a:schemeClr val="accent5"/>
          </a:effectRef>
          <a:fontRef idx="minor">
            <a:schemeClr val="dk1"/>
          </a:fontRef>
        </p:style>
        <p:txBody>
          <a:bodyPr/>
          <a:lstStyle/>
          <a:p>
            <a:pPr algn="r"/>
            <a:r>
              <a:rPr lang="fa-IR" altLang="fa-IR" sz="4676" b="1" dirty="0">
                <a:solidFill>
                  <a:srgbClr val="FF0000"/>
                </a:solidFill>
                <a:cs typeface="B Nazanin" panose="00000400000000000000" pitchFamily="2" charset="-78"/>
              </a:rPr>
              <a:t>نکات مهم در منبع مجازی و مراحل انجام </a:t>
            </a: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187728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08256" y="1523084"/>
            <a:ext cx="8541915" cy="5362409"/>
          </a:xfrm>
        </p:spPr>
        <p:txBody>
          <a:bodyPr/>
          <a:lstStyle/>
          <a:p>
            <a:pPr marL="0" indent="0">
              <a:lnSpc>
                <a:spcPct val="150000"/>
              </a:lnSpc>
              <a:buNone/>
            </a:pPr>
            <a:r>
              <a:rPr lang="fa-IR" altLang="fa-IR" sz="2078" b="1">
                <a:cs typeface="B Nazanin" panose="00000400000000000000" pitchFamily="2" charset="-78"/>
              </a:rPr>
              <a:t>3-حال به نمای </a:t>
            </a:r>
            <a:r>
              <a:rPr lang="en-US" altLang="fa-IR" sz="2078" b="1">
                <a:cs typeface="B Nazanin" panose="00000400000000000000" pitchFamily="2" charset="-78"/>
              </a:rPr>
              <a:t> Activities </a:t>
            </a:r>
            <a:r>
              <a:rPr lang="fa-IR" altLang="fa-IR" sz="2078" b="1">
                <a:cs typeface="B Nazanin" panose="00000400000000000000" pitchFamily="2" charset="-78"/>
              </a:rPr>
              <a:t>برگردید بر روی اولین فعالیت کلیک نمایید تا انتخاب شود سپس در زبانه های پایین زبانه </a:t>
            </a:r>
            <a:r>
              <a:rPr lang="en-US" altLang="fa-IR" sz="2078" b="1">
                <a:cs typeface="B Nazanin" panose="00000400000000000000" pitchFamily="2" charset="-78"/>
              </a:rPr>
              <a:t>Resources </a:t>
            </a:r>
            <a:r>
              <a:rPr lang="fa-IR" altLang="fa-IR" sz="2078" b="1">
                <a:cs typeface="B Nazanin" panose="00000400000000000000" pitchFamily="2" charset="-78"/>
              </a:rPr>
              <a:t> را انتخاب نمایید. در پایین این بخش گزینه </a:t>
            </a:r>
            <a:r>
              <a:rPr lang="en-US" altLang="fa-IR" sz="2078" b="1">
                <a:cs typeface="B Nazanin" panose="00000400000000000000" pitchFamily="2" charset="-78"/>
              </a:rPr>
              <a:t>  Add Resource </a:t>
            </a:r>
            <a:r>
              <a:rPr lang="fa-IR" altLang="fa-IR" sz="2078" b="1">
                <a:cs typeface="B Nazanin" panose="00000400000000000000" pitchFamily="2" charset="-78"/>
              </a:rPr>
              <a:t>را کلیک نمایید. در کادر باز شده با زدن گزینه </a:t>
            </a:r>
            <a:r>
              <a:rPr lang="en-US" altLang="fa-IR" sz="2078" b="1">
                <a:cs typeface="B Nazanin" panose="00000400000000000000" pitchFamily="2" charset="-78"/>
              </a:rPr>
              <a:t> Assign </a:t>
            </a:r>
            <a:r>
              <a:rPr lang="fa-IR" altLang="fa-IR" sz="2078" b="1">
                <a:cs typeface="B Nazanin" panose="00000400000000000000" pitchFamily="2" charset="-78"/>
              </a:rPr>
              <a:t>منبع مجازی را به فعالیت انتخاب شده تخصیص دهید.</a:t>
            </a:r>
          </a:p>
          <a:p>
            <a:pPr marL="0" indent="0">
              <a:lnSpc>
                <a:spcPct val="150000"/>
              </a:lnSpc>
              <a:buNone/>
            </a:pPr>
            <a:endParaRPr lang="fa-IR" altLang="fa-IR" sz="2078" b="1">
              <a:cs typeface="B Nazanin" panose="00000400000000000000" pitchFamily="2" charset="-78"/>
            </a:endParaRPr>
          </a:p>
          <a:p>
            <a:pPr marL="0" indent="0">
              <a:lnSpc>
                <a:spcPct val="150000"/>
              </a:lnSpc>
              <a:buNone/>
            </a:pPr>
            <a:r>
              <a:rPr lang="fa-IR" altLang="fa-IR" sz="1732">
                <a:solidFill>
                  <a:srgbClr val="FF0000"/>
                </a:solidFill>
                <a:cs typeface="B Nazanin" panose="00000400000000000000" pitchFamily="2" charset="-78"/>
              </a:rPr>
              <a:t>***برای اینکه مجبور نباشید برای تک تک فعالیت ها به این شکل منبع را تخصیص دهید در حالی که کادر            </a:t>
            </a:r>
            <a:r>
              <a:rPr lang="en-US" altLang="fa-IR" sz="1732">
                <a:solidFill>
                  <a:srgbClr val="FF0000"/>
                </a:solidFill>
                <a:cs typeface="B Nazanin" panose="00000400000000000000" pitchFamily="2" charset="-78"/>
              </a:rPr>
              <a:t>Assign </a:t>
            </a:r>
            <a:r>
              <a:rPr lang="fa-IR" altLang="fa-IR" sz="1732">
                <a:solidFill>
                  <a:srgbClr val="FF0000"/>
                </a:solidFill>
                <a:cs typeface="B Nazanin" panose="00000400000000000000" pitchFamily="2" charset="-78"/>
              </a:rPr>
              <a:t> </a:t>
            </a:r>
            <a:r>
              <a:rPr lang="en-US" altLang="fa-IR" sz="1732">
                <a:solidFill>
                  <a:srgbClr val="FF0000"/>
                </a:solidFill>
                <a:cs typeface="B Nazanin" panose="00000400000000000000" pitchFamily="2" charset="-78"/>
              </a:rPr>
              <a:t>Resources </a:t>
            </a:r>
            <a:r>
              <a:rPr lang="fa-IR" altLang="fa-IR" sz="1732">
                <a:solidFill>
                  <a:srgbClr val="FF0000"/>
                </a:solidFill>
                <a:cs typeface="B Nazanin" panose="00000400000000000000" pitchFamily="2" charset="-78"/>
              </a:rPr>
              <a:t> را نبسته اید بر روی فعالیت دوم کلیک نمایید تا انتخاب شود سپس کلید </a:t>
            </a:r>
            <a:r>
              <a:rPr lang="en-US" altLang="fa-IR" sz="1732">
                <a:solidFill>
                  <a:srgbClr val="FF0000"/>
                </a:solidFill>
                <a:cs typeface="B Nazanin" panose="00000400000000000000" pitchFamily="2" charset="-78"/>
              </a:rPr>
              <a:t> Shift </a:t>
            </a:r>
            <a:r>
              <a:rPr lang="fa-IR" altLang="fa-IR" sz="1732">
                <a:solidFill>
                  <a:srgbClr val="FF0000"/>
                </a:solidFill>
                <a:cs typeface="B Nazanin" panose="00000400000000000000" pitchFamily="2" charset="-78"/>
              </a:rPr>
              <a:t>را نگه دارید و آخرین فعالیت را انتخاب نمایید با این عمل منبع به تمامی فعالیت های موجود خیلی سریع و راحت تخصیص داده خواهد شد.</a:t>
            </a:r>
          </a:p>
        </p:txBody>
      </p:sp>
      <p:sp>
        <p:nvSpPr>
          <p:cNvPr id="2" name="Slide Number Placeholder 1"/>
          <p:cNvSpPr>
            <a:spLocks noGrp="1"/>
          </p:cNvSpPr>
          <p:nvPr>
            <p:ph type="sldNum" sz="quarter" idx="12"/>
          </p:nvPr>
        </p:nvSpPr>
        <p:spPr/>
        <p:txBody>
          <a:bodyPr/>
          <a:lstStyle/>
          <a:p>
            <a:fld id="{AC122D1C-E5F7-4783-BDC9-674F490CCAF7}" type="slidenum">
              <a:rPr lang="fa-IR" smtClean="0"/>
              <a:t>31</a:t>
            </a:fld>
            <a:endParaRPr lang="fa-IR"/>
          </a:p>
        </p:txBody>
      </p:sp>
      <p:sp>
        <p:nvSpPr>
          <p:cNvPr id="6" name="Title 1"/>
          <p:cNvSpPr txBox="1">
            <a:spLocks/>
          </p:cNvSpPr>
          <p:nvPr/>
        </p:nvSpPr>
        <p:spPr>
          <a:xfrm>
            <a:off x="339047" y="312253"/>
            <a:ext cx="8359894" cy="894881"/>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a-IR" altLang="fa-IR" sz="4676" b="1">
                <a:solidFill>
                  <a:srgbClr val="FF0000"/>
                </a:solidFill>
                <a:cs typeface="B Nazanin" panose="00000400000000000000" pitchFamily="2" charset="-78"/>
              </a:rPr>
              <a:t>نکات مهم در منبع مجازی و مراحل انجام </a:t>
            </a:r>
            <a:endParaRPr lang="fa-IR" altLang="fa-IR" sz="4676" b="1" dirty="0">
              <a:solidFill>
                <a:srgbClr val="FF0000"/>
              </a:solidFill>
              <a:cs typeface="B Nazanin" panose="00000400000000000000" pitchFamily="2" charset="-78"/>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338827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31972" y="1315093"/>
            <a:ext cx="8483255" cy="5542908"/>
          </a:xfrm>
        </p:spPr>
        <p:txBody>
          <a:bodyPr/>
          <a:lstStyle/>
          <a:p>
            <a:pPr marL="0" indent="0">
              <a:lnSpc>
                <a:spcPct val="150000"/>
              </a:lnSpc>
              <a:buNone/>
            </a:pPr>
            <a:r>
              <a:rPr lang="fa-IR" altLang="fa-IR" sz="2078" b="1" dirty="0">
                <a:cs typeface="B Nazanin" panose="00000400000000000000" pitchFamily="2" charset="-78"/>
              </a:rPr>
              <a:t>4- حالا وقت این است که ارزش وزنی ها را به فعالیت ها تخصیص دهیم. برای این کار در نمای </a:t>
            </a:r>
            <a:r>
              <a:rPr lang="en-US" altLang="fa-IR" sz="2078" b="1" dirty="0">
                <a:cs typeface="B Nazanin" panose="00000400000000000000" pitchFamily="2" charset="-78"/>
              </a:rPr>
              <a:t>Activities </a:t>
            </a:r>
            <a:r>
              <a:rPr lang="fa-IR" altLang="fa-IR" sz="2078" b="1" dirty="0">
                <a:cs typeface="B Nazanin" panose="00000400000000000000" pitchFamily="2" charset="-78"/>
              </a:rPr>
              <a:t> قرار گرفته و با استفاده از ابزار </a:t>
            </a:r>
            <a:r>
              <a:rPr lang="en-US" altLang="fa-IR" sz="2078" b="1" dirty="0">
                <a:cs typeface="B Nazanin" panose="00000400000000000000" pitchFamily="2" charset="-78"/>
              </a:rPr>
              <a:t> Columns </a:t>
            </a:r>
            <a:r>
              <a:rPr lang="fa-IR" altLang="fa-IR" sz="2078" b="1" dirty="0">
                <a:cs typeface="B Nazanin" panose="00000400000000000000" pitchFamily="2" charset="-78"/>
              </a:rPr>
              <a:t>ستون </a:t>
            </a:r>
            <a:r>
              <a:rPr lang="en-US" altLang="fa-IR" sz="2078" b="1" dirty="0">
                <a:cs typeface="B Nazanin" panose="00000400000000000000" pitchFamily="2" charset="-78"/>
              </a:rPr>
              <a:t> Budgeted Labor Unit </a:t>
            </a:r>
            <a:r>
              <a:rPr lang="fa-IR" altLang="fa-IR" sz="2078" b="1" dirty="0">
                <a:cs typeface="B Nazanin" panose="00000400000000000000" pitchFamily="2" charset="-78"/>
              </a:rPr>
              <a:t>را به نما اضافه نمایید.</a:t>
            </a:r>
          </a:p>
          <a:p>
            <a:pPr marL="0" indent="0">
              <a:lnSpc>
                <a:spcPct val="150000"/>
              </a:lnSpc>
              <a:buNone/>
            </a:pPr>
            <a:endParaRPr lang="fa-IR" altLang="fa-IR" sz="700" b="1" dirty="0">
              <a:cs typeface="B Nazanin" panose="00000400000000000000" pitchFamily="2" charset="-78"/>
            </a:endParaRPr>
          </a:p>
          <a:p>
            <a:pPr marL="0" indent="0">
              <a:lnSpc>
                <a:spcPct val="150000"/>
              </a:lnSpc>
              <a:buNone/>
            </a:pPr>
            <a:r>
              <a:rPr lang="fa-IR" altLang="fa-IR" sz="2078" b="1" dirty="0">
                <a:cs typeface="B Nazanin" panose="00000400000000000000" pitchFamily="2" charset="-78"/>
              </a:rPr>
              <a:t>5- فرض کنید وزن های فعالیت های این پروژه از قبل در یک فایل </a:t>
            </a:r>
            <a:r>
              <a:rPr lang="fa-IR" altLang="fa-IR" sz="2078" b="1" dirty="0" err="1">
                <a:cs typeface="B Nazanin" panose="00000400000000000000" pitchFamily="2" charset="-78"/>
              </a:rPr>
              <a:t>اکسل</a:t>
            </a:r>
            <a:r>
              <a:rPr lang="fa-IR" altLang="fa-IR" sz="2078" b="1" dirty="0">
                <a:cs typeface="B Nazanin" panose="00000400000000000000" pitchFamily="2" charset="-78"/>
              </a:rPr>
              <a:t> </a:t>
            </a:r>
            <a:r>
              <a:rPr lang="fa-IR" altLang="fa-IR" sz="2078" b="1" dirty="0" err="1">
                <a:cs typeface="B Nazanin" panose="00000400000000000000" pitchFamily="2" charset="-78"/>
              </a:rPr>
              <a:t>اماده</a:t>
            </a:r>
            <a:r>
              <a:rPr lang="fa-IR" altLang="fa-IR" sz="2078" b="1" dirty="0">
                <a:cs typeface="B Nazanin" panose="00000400000000000000" pitchFamily="2" charset="-78"/>
              </a:rPr>
              <a:t> شده است و فقط کافی در </a:t>
            </a:r>
            <a:r>
              <a:rPr lang="fa-IR" altLang="fa-IR" sz="2078" b="1" dirty="0" err="1">
                <a:cs typeface="B Nazanin" panose="00000400000000000000" pitchFamily="2" charset="-78"/>
              </a:rPr>
              <a:t>در</a:t>
            </a:r>
            <a:r>
              <a:rPr lang="fa-IR" altLang="fa-IR" sz="2078" b="1" dirty="0">
                <a:cs typeface="B Nazanin" panose="00000400000000000000" pitchFamily="2" charset="-78"/>
              </a:rPr>
              <a:t> این ستون وزن مربوط به هر فعالیت را وارد نمایید. اگر در بالاترین سطح مشاهده نمایید مجموع وزن ها عدد صد می باشد.</a:t>
            </a:r>
          </a:p>
          <a:p>
            <a:pPr marL="0" indent="0">
              <a:lnSpc>
                <a:spcPct val="150000"/>
              </a:lnSpc>
              <a:buNone/>
            </a:pPr>
            <a:r>
              <a:rPr lang="fa-IR" altLang="fa-IR" sz="2078" b="1" dirty="0">
                <a:cs typeface="B Nazanin" panose="00000400000000000000" pitchFamily="2" charset="-78"/>
              </a:rPr>
              <a:t>6- برای این که در گزارشات وزن هر فعالیت با عنوان صحیح مشخص شود با استفاده از ابزار </a:t>
            </a:r>
            <a:r>
              <a:rPr lang="en-US" altLang="fa-IR" sz="2078" b="1" dirty="0">
                <a:cs typeface="B Nazanin" panose="00000400000000000000" pitchFamily="2" charset="-78"/>
              </a:rPr>
              <a:t> Columns </a:t>
            </a:r>
            <a:r>
              <a:rPr lang="fa-IR" altLang="fa-IR" sz="2078" b="1" dirty="0">
                <a:cs typeface="B Nazanin" panose="00000400000000000000" pitchFamily="2" charset="-78"/>
              </a:rPr>
              <a:t>نام ستون </a:t>
            </a:r>
            <a:r>
              <a:rPr lang="en-US" altLang="fa-IR" sz="2078" b="1" dirty="0">
                <a:cs typeface="B Nazanin" panose="00000400000000000000" pitchFamily="2" charset="-78"/>
              </a:rPr>
              <a:t> Budgeted Labor Unit </a:t>
            </a:r>
            <a:r>
              <a:rPr lang="fa-IR" altLang="fa-IR" sz="2078" b="1" dirty="0">
                <a:cs typeface="B Nazanin" panose="00000400000000000000" pitchFamily="2" charset="-78"/>
              </a:rPr>
              <a:t>را به </a:t>
            </a:r>
            <a:r>
              <a:rPr lang="en-US" altLang="fa-IR" sz="2078" b="1" dirty="0">
                <a:cs typeface="B Nazanin" panose="00000400000000000000" pitchFamily="2" charset="-78"/>
              </a:rPr>
              <a:t> Weight  </a:t>
            </a:r>
            <a:r>
              <a:rPr lang="fa-IR" altLang="fa-IR" sz="2078" b="1" dirty="0">
                <a:cs typeface="B Nazanin" panose="00000400000000000000" pitchFamily="2" charset="-78"/>
              </a:rPr>
              <a:t>تغییر می دهیم.</a:t>
            </a:r>
          </a:p>
          <a:p>
            <a:pPr marL="0" indent="0">
              <a:lnSpc>
                <a:spcPct val="150000"/>
              </a:lnSpc>
              <a:buNone/>
            </a:pPr>
            <a:r>
              <a:rPr lang="fa-IR" altLang="fa-IR" sz="2078" b="1" dirty="0">
                <a:solidFill>
                  <a:srgbClr val="FF0000"/>
                </a:solidFill>
                <a:cs typeface="B Nazanin" panose="00000400000000000000" pitchFamily="2" charset="-78"/>
              </a:rPr>
              <a:t>7- اکنون برنامه را </a:t>
            </a:r>
            <a:r>
              <a:rPr lang="en-US" altLang="fa-IR" sz="2078" b="1" dirty="0">
                <a:solidFill>
                  <a:srgbClr val="FF0000"/>
                </a:solidFill>
                <a:cs typeface="B Nazanin" panose="00000400000000000000" pitchFamily="2" charset="-78"/>
              </a:rPr>
              <a:t> Schedule </a:t>
            </a:r>
            <a:r>
              <a:rPr lang="fa-IR" altLang="fa-IR" sz="2078" b="1" dirty="0">
                <a:solidFill>
                  <a:srgbClr val="FF0000"/>
                </a:solidFill>
                <a:cs typeface="B Nazanin" panose="00000400000000000000" pitchFamily="2" charset="-78"/>
              </a:rPr>
              <a:t>کنید.</a:t>
            </a:r>
          </a:p>
        </p:txBody>
      </p:sp>
      <p:sp>
        <p:nvSpPr>
          <p:cNvPr id="2" name="Slide Number Placeholder 1"/>
          <p:cNvSpPr>
            <a:spLocks noGrp="1"/>
          </p:cNvSpPr>
          <p:nvPr>
            <p:ph type="sldNum" sz="quarter" idx="12"/>
          </p:nvPr>
        </p:nvSpPr>
        <p:spPr/>
        <p:txBody>
          <a:bodyPr/>
          <a:lstStyle/>
          <a:p>
            <a:fld id="{AC122D1C-E5F7-4783-BDC9-674F490CCAF7}" type="slidenum">
              <a:rPr lang="fa-IR" smtClean="0"/>
              <a:t>32</a:t>
            </a:fld>
            <a:endParaRPr lang="fa-IR"/>
          </a:p>
        </p:txBody>
      </p:sp>
      <p:sp>
        <p:nvSpPr>
          <p:cNvPr id="6" name="Title 1"/>
          <p:cNvSpPr txBox="1">
            <a:spLocks/>
          </p:cNvSpPr>
          <p:nvPr/>
        </p:nvSpPr>
        <p:spPr>
          <a:xfrm>
            <a:off x="339047" y="312253"/>
            <a:ext cx="8359894" cy="894881"/>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a-IR" altLang="fa-IR" sz="4676" b="1">
                <a:solidFill>
                  <a:srgbClr val="FF0000"/>
                </a:solidFill>
                <a:cs typeface="B Nazanin" panose="00000400000000000000" pitchFamily="2" charset="-78"/>
              </a:rPr>
              <a:t>نکات مهم در منبع مجازی و مراحل انجام </a:t>
            </a:r>
            <a:endParaRPr lang="fa-IR" altLang="fa-IR" sz="4676" b="1" dirty="0">
              <a:solidFill>
                <a:srgbClr val="FF0000"/>
              </a:solidFill>
              <a:cs typeface="B Nazanin" panose="00000400000000000000" pitchFamily="2" charset="-78"/>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46947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8931"/>
            <a:ext cx="8873887" cy="5399070"/>
          </a:xfrm>
        </p:spPr>
        <p:txBody>
          <a:bodyPr/>
          <a:lstStyle/>
          <a:p>
            <a:pPr marL="0" indent="0">
              <a:lnSpc>
                <a:spcPct val="150000"/>
              </a:lnSpc>
              <a:buNone/>
              <a:defRPr/>
            </a:pPr>
            <a:r>
              <a:rPr lang="fa-IR" sz="1732" b="1" dirty="0">
                <a:solidFill>
                  <a:srgbClr val="333399"/>
                </a:solidFill>
                <a:cs typeface="B Nazanin" panose="00000400000000000000" pitchFamily="2" charset="-78"/>
              </a:rPr>
              <a:t>*زمانی که برای اولین بار برنامه زمان بندی می شود باید حتماً به تاریخ شروع پروژه زمان بندی صورت پذیرد*</a:t>
            </a:r>
          </a:p>
          <a:p>
            <a:pPr marL="0" indent="0">
              <a:lnSpc>
                <a:spcPct val="150000"/>
              </a:lnSpc>
              <a:buNone/>
              <a:defRPr/>
            </a:pPr>
            <a:r>
              <a:rPr lang="fa-IR" sz="2078" b="1" dirty="0">
                <a:cs typeface="B Nazanin" panose="00000400000000000000" pitchFamily="2" charset="-78"/>
              </a:rPr>
              <a:t>8- در این مرحله باید از پروژه </a:t>
            </a:r>
            <a:r>
              <a:rPr lang="en-US" sz="2078" b="1" dirty="0">
                <a:cs typeface="B Nazanin" panose="00000400000000000000" pitchFamily="2" charset="-78"/>
              </a:rPr>
              <a:t> Baseline </a:t>
            </a:r>
            <a:r>
              <a:rPr lang="fa-IR" sz="2078" b="1" dirty="0">
                <a:cs typeface="B Nazanin" panose="00000400000000000000" pitchFamily="2" charset="-78"/>
              </a:rPr>
              <a:t>تهیه شود. برای این کار از منوی </a:t>
            </a:r>
            <a:r>
              <a:rPr lang="en-US" sz="2078" b="1" dirty="0">
                <a:cs typeface="B Nazanin" panose="00000400000000000000" pitchFamily="2" charset="-78"/>
              </a:rPr>
              <a:t> Project </a:t>
            </a:r>
            <a:r>
              <a:rPr lang="fa-IR" sz="2078" b="1" dirty="0">
                <a:cs typeface="B Nazanin" panose="00000400000000000000" pitchFamily="2" charset="-78"/>
              </a:rPr>
              <a:t>گزینه </a:t>
            </a:r>
            <a:r>
              <a:rPr lang="en-US" sz="2078" b="1" dirty="0">
                <a:cs typeface="B Nazanin" panose="00000400000000000000" pitchFamily="2" charset="-78"/>
              </a:rPr>
              <a:t>Maintain Baseline </a:t>
            </a:r>
            <a:r>
              <a:rPr lang="fa-IR" sz="2078" b="1" dirty="0">
                <a:cs typeface="B Nazanin" panose="00000400000000000000" pitchFamily="2" charset="-78"/>
              </a:rPr>
              <a:t> را انتخاب نمایید و </a:t>
            </a:r>
            <a:r>
              <a:rPr lang="en-US" sz="2078" b="1" dirty="0">
                <a:cs typeface="B Nazanin" panose="00000400000000000000" pitchFamily="2" charset="-78"/>
              </a:rPr>
              <a:t>ADD</a:t>
            </a:r>
            <a:r>
              <a:rPr lang="fa-IR" sz="2078" b="1" dirty="0">
                <a:cs typeface="B Nazanin" panose="00000400000000000000" pitchFamily="2" charset="-78"/>
              </a:rPr>
              <a:t> کنید.</a:t>
            </a:r>
          </a:p>
          <a:p>
            <a:pPr marL="0" indent="0">
              <a:lnSpc>
                <a:spcPct val="150000"/>
              </a:lnSpc>
              <a:buNone/>
              <a:defRPr/>
            </a:pPr>
            <a:endParaRPr lang="fa-IR" sz="1212" b="1" dirty="0">
              <a:cs typeface="B Nazanin" panose="00000400000000000000" pitchFamily="2" charset="-78"/>
            </a:endParaRPr>
          </a:p>
          <a:p>
            <a:pPr marL="0" indent="0">
              <a:lnSpc>
                <a:spcPct val="150000"/>
              </a:lnSpc>
              <a:buNone/>
              <a:defRPr/>
            </a:pPr>
            <a:r>
              <a:rPr lang="fa-IR" sz="2078" b="1" dirty="0">
                <a:cs typeface="B Nazanin" panose="00000400000000000000" pitchFamily="2" charset="-78"/>
              </a:rPr>
              <a:t>9- در این مرحله باید </a:t>
            </a:r>
            <a:r>
              <a:rPr lang="en-US" sz="2078" b="1" dirty="0">
                <a:cs typeface="B Nazanin" panose="00000400000000000000" pitchFamily="2" charset="-78"/>
              </a:rPr>
              <a:t> Baseline </a:t>
            </a:r>
            <a:r>
              <a:rPr lang="fa-IR" sz="2078" b="1" dirty="0">
                <a:cs typeface="B Nazanin" panose="00000400000000000000" pitchFamily="2" charset="-78"/>
              </a:rPr>
              <a:t>ساخته شده به پروژه تخصیص داده شود. برای این کار از منوی </a:t>
            </a:r>
            <a:r>
              <a:rPr lang="en-US" sz="2078" b="1" dirty="0">
                <a:cs typeface="B Nazanin" panose="00000400000000000000" pitchFamily="2" charset="-78"/>
              </a:rPr>
              <a:t>Project </a:t>
            </a:r>
            <a:r>
              <a:rPr lang="fa-IR" sz="2078" b="1" dirty="0">
                <a:cs typeface="B Nazanin" panose="00000400000000000000" pitchFamily="2" charset="-78"/>
              </a:rPr>
              <a:t> گزینه </a:t>
            </a:r>
            <a:r>
              <a:rPr lang="en-US" sz="2078" b="1" dirty="0">
                <a:cs typeface="B Nazanin" panose="00000400000000000000" pitchFamily="2" charset="-78"/>
              </a:rPr>
              <a:t> Assign Baseline </a:t>
            </a:r>
            <a:r>
              <a:rPr lang="fa-IR" sz="2078" b="1" dirty="0">
                <a:cs typeface="B Nazanin" panose="00000400000000000000" pitchFamily="2" charset="-78"/>
              </a:rPr>
              <a:t>را انتخاب نمایید.</a:t>
            </a:r>
          </a:p>
        </p:txBody>
      </p:sp>
      <p:sp>
        <p:nvSpPr>
          <p:cNvPr id="2" name="Slide Number Placeholder 1"/>
          <p:cNvSpPr>
            <a:spLocks noGrp="1"/>
          </p:cNvSpPr>
          <p:nvPr>
            <p:ph type="sldNum" sz="quarter" idx="12"/>
          </p:nvPr>
        </p:nvSpPr>
        <p:spPr/>
        <p:txBody>
          <a:bodyPr/>
          <a:lstStyle/>
          <a:p>
            <a:fld id="{AC122D1C-E5F7-4783-BDC9-674F490CCAF7}" type="slidenum">
              <a:rPr lang="fa-IR" smtClean="0"/>
              <a:t>33</a:t>
            </a:fld>
            <a:endParaRPr lang="fa-IR"/>
          </a:p>
        </p:txBody>
      </p:sp>
      <p:sp>
        <p:nvSpPr>
          <p:cNvPr id="6" name="Title 1"/>
          <p:cNvSpPr>
            <a:spLocks noGrp="1"/>
          </p:cNvSpPr>
          <p:nvPr>
            <p:ph type="title"/>
          </p:nvPr>
        </p:nvSpPr>
        <p:spPr>
          <a:xfrm>
            <a:off x="339047" y="312253"/>
            <a:ext cx="8359894" cy="894881"/>
          </a:xfrm>
        </p:spPr>
        <p:style>
          <a:lnRef idx="2">
            <a:schemeClr val="accent5"/>
          </a:lnRef>
          <a:fillRef idx="1">
            <a:schemeClr val="lt1"/>
          </a:fillRef>
          <a:effectRef idx="0">
            <a:schemeClr val="accent5"/>
          </a:effectRef>
          <a:fontRef idx="minor">
            <a:schemeClr val="dk1"/>
          </a:fontRef>
        </p:style>
        <p:txBody>
          <a:bodyPr/>
          <a:lstStyle/>
          <a:p>
            <a:pPr algn="r"/>
            <a:r>
              <a:rPr lang="fa-IR" altLang="fa-IR" sz="4676" b="1" dirty="0">
                <a:solidFill>
                  <a:srgbClr val="FF0000"/>
                </a:solidFill>
                <a:cs typeface="B Nazanin" panose="00000400000000000000" pitchFamily="2" charset="-78"/>
              </a:rPr>
              <a:t>نکات مهم در منبع مجازی و مراحل انجام </a:t>
            </a: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349526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972" y="1495591"/>
            <a:ext cx="8541915" cy="5362409"/>
          </a:xfrm>
        </p:spPr>
        <p:txBody>
          <a:bodyPr/>
          <a:lstStyle/>
          <a:p>
            <a:pPr marL="0" indent="0">
              <a:lnSpc>
                <a:spcPct val="150000"/>
              </a:lnSpc>
              <a:buNone/>
              <a:defRPr/>
            </a:pPr>
            <a:r>
              <a:rPr lang="fa-IR" sz="2078" b="1" dirty="0">
                <a:cs typeface="B Nazanin" panose="00000400000000000000" pitchFamily="2" charset="-78"/>
              </a:rPr>
              <a:t>10- بر اساس اوزان تخصیص داده شده می توانید گزینه </a:t>
            </a:r>
            <a:r>
              <a:rPr lang="en-US" sz="2078" b="1" dirty="0">
                <a:cs typeface="B Nazanin" panose="00000400000000000000" pitchFamily="2" charset="-78"/>
              </a:rPr>
              <a:t>Activity Usage Profile </a:t>
            </a:r>
            <a:r>
              <a:rPr lang="fa-IR" sz="2078" b="1" dirty="0">
                <a:cs typeface="B Nazanin" panose="00000400000000000000" pitchFamily="2" charset="-78"/>
              </a:rPr>
              <a:t> را انتخاب نموده و با توجه به تصویر زیر منحنی </a:t>
            </a:r>
            <a:r>
              <a:rPr lang="en-US" sz="2078" b="1" dirty="0">
                <a:cs typeface="B Nazanin" panose="00000400000000000000" pitchFamily="2" charset="-78"/>
              </a:rPr>
              <a:t> </a:t>
            </a:r>
            <a:r>
              <a:rPr lang="en-US" sz="2078" b="1" dirty="0">
                <a:solidFill>
                  <a:schemeClr val="accent1">
                    <a:lumMod val="75000"/>
                  </a:schemeClr>
                </a:solidFill>
                <a:cs typeface="B Nazanin" panose="00000400000000000000" pitchFamily="2" charset="-78"/>
              </a:rPr>
              <a:t>S</a:t>
            </a:r>
            <a:r>
              <a:rPr lang="en-US" sz="2078" b="1" dirty="0">
                <a:cs typeface="B Nazanin" panose="00000400000000000000" pitchFamily="2" charset="-78"/>
              </a:rPr>
              <a:t> </a:t>
            </a:r>
            <a:r>
              <a:rPr lang="fa-IR" sz="2078" b="1" dirty="0">
                <a:cs typeface="B Nazanin" panose="00000400000000000000" pitchFamily="2" charset="-78"/>
              </a:rPr>
              <a:t>را نمایش دهید.</a:t>
            </a:r>
          </a:p>
          <a:p>
            <a:pPr marL="0" indent="0">
              <a:lnSpc>
                <a:spcPct val="150000"/>
              </a:lnSpc>
              <a:buNone/>
              <a:defRPr/>
            </a:pPr>
            <a:endParaRPr lang="fa-IR" sz="2078" b="1"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391807" y="2743750"/>
            <a:ext cx="6598196" cy="3513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bwMode="auto">
          <a:xfrm rot="19697320">
            <a:off x="1379435" y="4229719"/>
            <a:ext cx="6372758" cy="6227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1"/>
          <a:lstStyle/>
          <a:p>
            <a:pPr algn="ctr" rtl="1" eaLnBrk="1" hangingPunct="1">
              <a:defRPr/>
            </a:pPr>
            <a:r>
              <a:rPr lang="fa-IR" sz="2771" b="1" dirty="0">
                <a:solidFill>
                  <a:schemeClr val="accent1">
                    <a:lumMod val="75000"/>
                  </a:schemeClr>
                </a:solidFill>
                <a:cs typeface="B Nazanin" panose="00000400000000000000" pitchFamily="2" charset="-78"/>
              </a:rPr>
              <a:t>مرتضی بهمنی مشاور و مدرس مدیریت پروژه</a:t>
            </a:r>
          </a:p>
        </p:txBody>
      </p:sp>
      <p:sp>
        <p:nvSpPr>
          <p:cNvPr id="2" name="Slide Number Placeholder 1"/>
          <p:cNvSpPr>
            <a:spLocks noGrp="1"/>
          </p:cNvSpPr>
          <p:nvPr>
            <p:ph type="sldNum" sz="quarter" idx="12"/>
          </p:nvPr>
        </p:nvSpPr>
        <p:spPr/>
        <p:txBody>
          <a:bodyPr/>
          <a:lstStyle/>
          <a:p>
            <a:fld id="{AC122D1C-E5F7-4783-BDC9-674F490CCAF7}" type="slidenum">
              <a:rPr lang="fa-IR" smtClean="0"/>
              <a:t>34</a:t>
            </a:fld>
            <a:endParaRPr lang="fa-IR"/>
          </a:p>
        </p:txBody>
      </p:sp>
      <p:sp>
        <p:nvSpPr>
          <p:cNvPr id="8" name="Title 1"/>
          <p:cNvSpPr>
            <a:spLocks noGrp="1"/>
          </p:cNvSpPr>
          <p:nvPr>
            <p:ph type="title"/>
          </p:nvPr>
        </p:nvSpPr>
        <p:spPr>
          <a:xfrm>
            <a:off x="339047" y="312253"/>
            <a:ext cx="8359894" cy="894881"/>
          </a:xfrm>
        </p:spPr>
        <p:style>
          <a:lnRef idx="2">
            <a:schemeClr val="accent5"/>
          </a:lnRef>
          <a:fillRef idx="1">
            <a:schemeClr val="lt1"/>
          </a:fillRef>
          <a:effectRef idx="0">
            <a:schemeClr val="accent5"/>
          </a:effectRef>
          <a:fontRef idx="minor">
            <a:schemeClr val="dk1"/>
          </a:fontRef>
        </p:style>
        <p:txBody>
          <a:bodyPr/>
          <a:lstStyle/>
          <a:p>
            <a:pPr algn="r"/>
            <a:r>
              <a:rPr lang="fa-IR" altLang="fa-IR" sz="4676" b="1" dirty="0">
                <a:solidFill>
                  <a:srgbClr val="FF0000"/>
                </a:solidFill>
                <a:cs typeface="B Nazanin" panose="00000400000000000000" pitchFamily="2" charset="-78"/>
              </a:rPr>
              <a:t>نکات مهم در منبع مجازی و مراحل انجام </a:t>
            </a: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62013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70" y="344735"/>
            <a:ext cx="7657508" cy="1037841"/>
          </a:xfrm>
        </p:spPr>
        <p:style>
          <a:lnRef idx="1">
            <a:schemeClr val="accent4"/>
          </a:lnRef>
          <a:fillRef idx="2">
            <a:schemeClr val="accent4"/>
          </a:fillRef>
          <a:effectRef idx="1">
            <a:schemeClr val="accent4"/>
          </a:effectRef>
          <a:fontRef idx="minor">
            <a:schemeClr val="dk1"/>
          </a:fontRef>
        </p:style>
        <p:txBody>
          <a:bodyPr/>
          <a:lstStyle/>
          <a:p>
            <a:pPr algn="ctr">
              <a:defRPr/>
            </a:pPr>
            <a:r>
              <a:rPr lang="fa-IR" sz="4676" dirty="0">
                <a:cs typeface="B Titr" panose="00000700000000000000" pitchFamily="2" charset="-78"/>
              </a:rPr>
              <a:t>درصد پیشرفت </a:t>
            </a:r>
            <a:r>
              <a:rPr lang="fa-IR" sz="4676" dirty="0">
                <a:solidFill>
                  <a:srgbClr val="FF0000"/>
                </a:solidFill>
                <a:cs typeface="B Titr" panose="00000700000000000000" pitchFamily="2" charset="-78"/>
              </a:rPr>
              <a:t>برنامه</a:t>
            </a:r>
            <a:r>
              <a:rPr lang="fa-IR" sz="4676" dirty="0">
                <a:solidFill>
                  <a:schemeClr val="accent1">
                    <a:lumMod val="75000"/>
                  </a:schemeClr>
                </a:solidFill>
                <a:cs typeface="B Titr" panose="00000700000000000000" pitchFamily="2" charset="-78"/>
              </a:rPr>
              <a:t> </a:t>
            </a:r>
            <a:r>
              <a:rPr lang="fa-IR" sz="4676" dirty="0">
                <a:solidFill>
                  <a:srgbClr val="FF0000"/>
                </a:solidFill>
                <a:cs typeface="B Titr" panose="00000700000000000000" pitchFamily="2" charset="-78"/>
              </a:rPr>
              <a:t>ی</a:t>
            </a:r>
            <a:r>
              <a:rPr lang="fa-IR" sz="4676" dirty="0">
                <a:solidFill>
                  <a:schemeClr val="accent1">
                    <a:lumMod val="75000"/>
                  </a:schemeClr>
                </a:solidFill>
                <a:cs typeface="B Titr" panose="00000700000000000000" pitchFamily="2" charset="-78"/>
              </a:rPr>
              <a:t> </a:t>
            </a:r>
            <a:r>
              <a:rPr lang="fa-IR" sz="4676" dirty="0">
                <a:cs typeface="B Titr" panose="00000700000000000000" pitchFamily="2" charset="-78"/>
              </a:rPr>
              <a:t>و</a:t>
            </a:r>
            <a:r>
              <a:rPr lang="fa-IR" sz="4676" dirty="0">
                <a:solidFill>
                  <a:schemeClr val="accent1">
                    <a:lumMod val="75000"/>
                  </a:schemeClr>
                </a:solidFill>
                <a:cs typeface="B Titr" panose="00000700000000000000" pitchFamily="2" charset="-78"/>
              </a:rPr>
              <a:t> واقعی</a:t>
            </a:r>
          </a:p>
        </p:txBody>
      </p:sp>
      <p:sp>
        <p:nvSpPr>
          <p:cNvPr id="3" name="Content Placeholder 2"/>
          <p:cNvSpPr>
            <a:spLocks noGrp="1"/>
          </p:cNvSpPr>
          <p:nvPr>
            <p:ph idx="1"/>
          </p:nvPr>
        </p:nvSpPr>
        <p:spPr>
          <a:xfrm>
            <a:off x="208256" y="1980834"/>
            <a:ext cx="8727489" cy="699683"/>
          </a:xfrm>
        </p:spPr>
        <p:txBody>
          <a:bodyPr/>
          <a:lstStyle/>
          <a:p>
            <a:pPr marL="0" indent="0">
              <a:buNone/>
              <a:defRPr/>
            </a:pPr>
            <a:r>
              <a:rPr lang="fa-IR" sz="2598" b="1" dirty="0">
                <a:cs typeface="B Nazanin" panose="00000400000000000000" pitchFamily="2" charset="-78"/>
              </a:rPr>
              <a:t>درصد پیشرفت </a:t>
            </a:r>
            <a:r>
              <a:rPr lang="fa-IR" sz="2598" b="1" dirty="0">
                <a:solidFill>
                  <a:srgbClr val="FF0000"/>
                </a:solidFill>
                <a:cs typeface="B Nazanin" panose="00000400000000000000" pitchFamily="2" charset="-78"/>
              </a:rPr>
              <a:t>برنامه</a:t>
            </a:r>
            <a:r>
              <a:rPr lang="fa-IR" sz="2598" b="1" dirty="0">
                <a:solidFill>
                  <a:schemeClr val="accent1">
                    <a:lumMod val="75000"/>
                  </a:schemeClr>
                </a:solidFill>
                <a:cs typeface="B Nazanin" panose="00000400000000000000" pitchFamily="2" charset="-78"/>
              </a:rPr>
              <a:t> </a:t>
            </a:r>
            <a:r>
              <a:rPr lang="fa-IR" sz="2598" b="1" dirty="0">
                <a:solidFill>
                  <a:srgbClr val="FF0000"/>
                </a:solidFill>
                <a:cs typeface="B Nazanin" panose="00000400000000000000" pitchFamily="2" charset="-78"/>
              </a:rPr>
              <a:t>ی :  </a:t>
            </a:r>
            <a:r>
              <a:rPr lang="en-US" sz="2598" b="1" dirty="0">
                <a:solidFill>
                  <a:srgbClr val="FF0000"/>
                </a:solidFill>
                <a:cs typeface="B Nazanin" panose="00000400000000000000" pitchFamily="2" charset="-78"/>
              </a:rPr>
              <a:t>  </a:t>
            </a:r>
            <a:r>
              <a:rPr lang="en-US" sz="2598" b="1" dirty="0">
                <a:cs typeface="B Nazanin" panose="00000400000000000000" pitchFamily="2" charset="-78"/>
              </a:rPr>
              <a:t>Schedule % Complete</a:t>
            </a:r>
          </a:p>
          <a:p>
            <a:pPr marL="0" indent="0">
              <a:buNone/>
              <a:defRPr/>
            </a:pPr>
            <a:endParaRPr lang="fa-IR" sz="2598" dirty="0"/>
          </a:p>
        </p:txBody>
      </p:sp>
      <p:sp>
        <p:nvSpPr>
          <p:cNvPr id="6" name="Rectangle 5"/>
          <p:cNvSpPr/>
          <p:nvPr/>
        </p:nvSpPr>
        <p:spPr>
          <a:xfrm>
            <a:off x="330597" y="2431710"/>
            <a:ext cx="8605147" cy="1451616"/>
          </a:xfrm>
          <a:prstGeom prst="rect">
            <a:avLst/>
          </a:prstGeom>
        </p:spPr>
        <p:txBody>
          <a:bodyPr>
            <a:spAutoFit/>
          </a:bodyPr>
          <a:lstStyle/>
          <a:p>
            <a:pPr algn="r" rtl="1">
              <a:spcBef>
                <a:spcPct val="20000"/>
              </a:spcBef>
              <a:buClr>
                <a:srgbClr val="00007D"/>
              </a:buClr>
              <a:buSzPct val="75000"/>
              <a:defRPr/>
            </a:pPr>
            <a:endParaRPr lang="fa-IR" sz="2598" b="1" kern="0" dirty="0">
              <a:solidFill>
                <a:srgbClr val="000000"/>
              </a:solidFill>
              <a:latin typeface="Arial"/>
              <a:cs typeface="B Nazanin" panose="00000400000000000000" pitchFamily="2" charset="-78"/>
            </a:endParaRPr>
          </a:p>
          <a:p>
            <a:pPr algn="r" rtl="1">
              <a:spcBef>
                <a:spcPct val="20000"/>
              </a:spcBef>
              <a:buClr>
                <a:srgbClr val="00007D"/>
              </a:buClr>
              <a:buSzPct val="75000"/>
              <a:defRPr/>
            </a:pPr>
            <a:r>
              <a:rPr lang="fa-IR" sz="2598" b="1" kern="0" dirty="0">
                <a:solidFill>
                  <a:srgbClr val="000000"/>
                </a:solidFill>
                <a:latin typeface="Arial"/>
                <a:cs typeface="B Nazanin" panose="00000400000000000000" pitchFamily="2" charset="-78"/>
              </a:rPr>
              <a:t>درصد پیشرفت </a:t>
            </a:r>
            <a:r>
              <a:rPr lang="fa-IR" sz="2598" b="1" kern="0" dirty="0">
                <a:solidFill>
                  <a:srgbClr val="00007D">
                    <a:lumMod val="60000"/>
                    <a:lumOff val="40000"/>
                  </a:srgbClr>
                </a:solidFill>
                <a:latin typeface="Arial"/>
                <a:cs typeface="B Nazanin" panose="00000400000000000000" pitchFamily="2" charset="-78"/>
              </a:rPr>
              <a:t>واقعی</a:t>
            </a:r>
            <a:r>
              <a:rPr lang="fa-IR" sz="2598" b="1" kern="0" dirty="0">
                <a:solidFill>
                  <a:srgbClr val="FF0000"/>
                </a:solidFill>
                <a:latin typeface="Arial"/>
                <a:cs typeface="B Nazanin" panose="00000400000000000000" pitchFamily="2" charset="-78"/>
              </a:rPr>
              <a:t> </a:t>
            </a:r>
            <a:r>
              <a:rPr lang="fa-IR" sz="2598" b="1" kern="0" dirty="0">
                <a:solidFill>
                  <a:srgbClr val="00007D">
                    <a:lumMod val="60000"/>
                    <a:lumOff val="40000"/>
                  </a:srgbClr>
                </a:solidFill>
                <a:latin typeface="Arial"/>
                <a:cs typeface="B Nazanin" panose="00000400000000000000" pitchFamily="2" charset="-78"/>
              </a:rPr>
              <a:t>:</a:t>
            </a:r>
            <a:r>
              <a:rPr lang="fa-IR" sz="2598" b="1" kern="0" dirty="0">
                <a:solidFill>
                  <a:srgbClr val="FF0000"/>
                </a:solidFill>
                <a:latin typeface="Arial"/>
                <a:cs typeface="B Nazanin" panose="00000400000000000000" pitchFamily="2" charset="-78"/>
              </a:rPr>
              <a:t>  </a:t>
            </a:r>
            <a:r>
              <a:rPr lang="en-US" sz="2598" b="1" kern="0" dirty="0">
                <a:solidFill>
                  <a:srgbClr val="00007D">
                    <a:lumMod val="60000"/>
                    <a:lumOff val="40000"/>
                  </a:srgbClr>
                </a:solidFill>
                <a:latin typeface="Arial"/>
                <a:cs typeface="B Nazanin" panose="00000400000000000000" pitchFamily="2" charset="-78"/>
              </a:rPr>
              <a:t> </a:t>
            </a:r>
            <a:r>
              <a:rPr lang="en-US" sz="2598" b="1" kern="0" dirty="0">
                <a:solidFill>
                  <a:srgbClr val="000000"/>
                </a:solidFill>
                <a:latin typeface="Arial"/>
                <a:cs typeface="B Nazanin" panose="00000400000000000000" pitchFamily="2" charset="-78"/>
              </a:rPr>
              <a:t>Performance % Complete</a:t>
            </a:r>
          </a:p>
          <a:p>
            <a:pPr algn="r" rtl="1">
              <a:spcBef>
                <a:spcPct val="20000"/>
              </a:spcBef>
              <a:buClr>
                <a:srgbClr val="00007D"/>
              </a:buClr>
              <a:buSzPct val="75000"/>
              <a:defRPr/>
            </a:pPr>
            <a:endParaRPr lang="fa-IR" sz="2598" kern="0" dirty="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fld id="{AC122D1C-E5F7-4783-BDC9-674F490CCAF7}" type="slidenum">
              <a:rPr lang="fa-IR" smtClean="0"/>
              <a:t>35</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
        <p:nvSpPr>
          <p:cNvPr id="7" name="Line Callout 1 (Border and Accent Bar) 1">
            <a:extLst>
              <a:ext uri="{FF2B5EF4-FFF2-40B4-BE49-F238E27FC236}">
                <a16:creationId xmlns:a16="http://schemas.microsoft.com/office/drawing/2014/main" id="{10A78B0E-27C7-40B9-AEA7-8FA11BD1A2DD}"/>
              </a:ext>
            </a:extLst>
          </p:cNvPr>
          <p:cNvSpPr/>
          <p:nvPr/>
        </p:nvSpPr>
        <p:spPr>
          <a:xfrm>
            <a:off x="2172509" y="4848325"/>
            <a:ext cx="4921321" cy="883579"/>
          </a:xfrm>
          <a:prstGeom prst="accentBorderCallout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n w="0"/>
                <a:solidFill>
                  <a:schemeClr val="tx1"/>
                </a:solidFill>
                <a:effectLst>
                  <a:outerShdw blurRad="38100" dist="19050" dir="2700000" algn="tl" rotWithShape="0">
                    <a:schemeClr val="dk1">
                      <a:alpha val="40000"/>
                    </a:schemeClr>
                  </a:outerShdw>
                </a:effectLst>
              </a:rPr>
              <a:t>Instagram &amp; Website: </a:t>
            </a:r>
            <a:r>
              <a:rPr lang="en-US" sz="2400" b="1" dirty="0">
                <a:ln w="0"/>
                <a:solidFill>
                  <a:srgbClr val="FF0000"/>
                </a:solidFill>
                <a:effectLst>
                  <a:outerShdw blurRad="38100" dist="19050" dir="2700000" algn="tl" rotWithShape="0">
                    <a:schemeClr val="dk1">
                      <a:alpha val="40000"/>
                    </a:schemeClr>
                  </a:outerShdw>
                </a:effectLst>
              </a:rPr>
              <a:t>Bahmaniie.ir</a:t>
            </a:r>
          </a:p>
          <a:p>
            <a:pPr algn="ctr"/>
            <a:r>
              <a:rPr lang="en-US" sz="2400" dirty="0">
                <a:ln w="0"/>
                <a:solidFill>
                  <a:schemeClr val="tx1"/>
                </a:solidFill>
                <a:effectLst>
                  <a:outerShdw blurRad="38100" dist="19050" dir="2700000" algn="tl" rotWithShape="0">
                    <a:schemeClr val="dk1">
                      <a:alpha val="40000"/>
                    </a:schemeClr>
                  </a:outerShdw>
                </a:effectLst>
              </a:rPr>
              <a:t>Tel: 09384963377</a:t>
            </a:r>
            <a:endParaRPr lang="fa-I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09504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357165"/>
            <a:ext cx="8042926" cy="1037841"/>
          </a:xfrm>
        </p:spPr>
        <p:style>
          <a:lnRef idx="0">
            <a:scrgbClr r="0" g="0" b="0"/>
          </a:lnRef>
          <a:fillRef idx="1001">
            <a:schemeClr val="lt2"/>
          </a:fillRef>
          <a:effectRef idx="0">
            <a:scrgbClr r="0" g="0" b="0"/>
          </a:effectRef>
          <a:fontRef idx="major"/>
        </p:style>
        <p:txBody>
          <a:bodyPr/>
          <a:lstStyle/>
          <a:p>
            <a:pPr algn="ctr">
              <a:defRPr/>
            </a:pPr>
            <a:r>
              <a:rPr lang="fa-IR" sz="4676" dirty="0">
                <a:solidFill>
                  <a:srgbClr val="00B050"/>
                </a:solidFill>
                <a:cs typeface="B Titr" panose="00000700000000000000" pitchFamily="2" charset="-78"/>
              </a:rPr>
              <a:t>تعریف</a:t>
            </a:r>
            <a:r>
              <a:rPr lang="fa-IR" sz="4676" dirty="0">
                <a:cs typeface="B Titr" panose="00000700000000000000" pitchFamily="2" charset="-78"/>
              </a:rPr>
              <a:t> ! </a:t>
            </a:r>
            <a:r>
              <a:rPr lang="fa-IR" sz="4676" dirty="0">
                <a:solidFill>
                  <a:srgbClr val="002060"/>
                </a:solidFill>
                <a:cs typeface="B Titr" panose="00000700000000000000" pitchFamily="2" charset="-78"/>
              </a:rPr>
              <a:t>تخصیص </a:t>
            </a:r>
            <a:r>
              <a:rPr lang="fa-IR" sz="4676" dirty="0">
                <a:cs typeface="B Titr" panose="00000700000000000000" pitchFamily="2" charset="-78"/>
              </a:rPr>
              <a:t>! و </a:t>
            </a:r>
            <a:r>
              <a:rPr lang="fa-IR" sz="4676" dirty="0" err="1">
                <a:solidFill>
                  <a:srgbClr val="FF0000"/>
                </a:solidFill>
                <a:cs typeface="B Titr" panose="00000700000000000000" pitchFamily="2" charset="-78"/>
              </a:rPr>
              <a:t>تسطیح</a:t>
            </a:r>
            <a:r>
              <a:rPr lang="fa-IR" sz="4676" dirty="0">
                <a:solidFill>
                  <a:srgbClr val="FF0000"/>
                </a:solidFill>
                <a:cs typeface="B Titr" panose="00000700000000000000" pitchFamily="2" charset="-78"/>
              </a:rPr>
              <a:t> منابع</a:t>
            </a:r>
          </a:p>
        </p:txBody>
      </p:sp>
      <p:pic>
        <p:nvPicPr>
          <p:cNvPr id="7" name="Content Placeholder 6"/>
          <p:cNvPicPr>
            <a:picLocks noGrp="1" noChangeAspect="1"/>
          </p:cNvPicPr>
          <p:nvPr>
            <p:ph idx="1"/>
          </p:nvPr>
        </p:nvPicPr>
        <p:blipFill>
          <a:blip r:embed="rId2"/>
          <a:stretch>
            <a:fillRect/>
          </a:stretch>
        </p:blipFill>
        <p:spPr>
          <a:xfrm>
            <a:off x="956051" y="2057813"/>
            <a:ext cx="7029828" cy="3678494"/>
          </a:xfrm>
          <a:ln w="38100" cap="sq">
            <a:solidFill>
              <a:srgbClr val="000000"/>
            </a:solidFill>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36</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87548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931" y="380145"/>
            <a:ext cx="2874145" cy="1005917"/>
          </a:xfrm>
        </p:spPr>
        <p:style>
          <a:lnRef idx="2">
            <a:schemeClr val="accent6"/>
          </a:lnRef>
          <a:fillRef idx="1">
            <a:schemeClr val="lt1"/>
          </a:fillRef>
          <a:effectRef idx="0">
            <a:schemeClr val="accent6"/>
          </a:effectRef>
          <a:fontRef idx="minor">
            <a:schemeClr val="dk1"/>
          </a:fontRef>
        </p:style>
        <p:txBody>
          <a:bodyPr/>
          <a:lstStyle/>
          <a:p>
            <a:pPr algn="r">
              <a:defRPr/>
            </a:pPr>
            <a:r>
              <a:rPr lang="fa-IR" sz="4409" dirty="0">
                <a:cs typeface="B Titr" panose="00000700000000000000" pitchFamily="2" charset="-78"/>
              </a:rPr>
              <a:t>انواع منبع</a:t>
            </a:r>
          </a:p>
        </p:txBody>
      </p:sp>
      <p:sp>
        <p:nvSpPr>
          <p:cNvPr id="3" name="Content Placeholder 2"/>
          <p:cNvSpPr>
            <a:spLocks noGrp="1"/>
          </p:cNvSpPr>
          <p:nvPr>
            <p:ph idx="1"/>
          </p:nvPr>
        </p:nvSpPr>
        <p:spPr>
          <a:xfrm>
            <a:off x="-355044" y="2012901"/>
            <a:ext cx="9218230" cy="2159535"/>
          </a:xfrm>
        </p:spPr>
        <p:txBody>
          <a:bodyPr/>
          <a:lstStyle/>
          <a:p>
            <a:pPr marL="503985" indent="-503985">
              <a:lnSpc>
                <a:spcPct val="150000"/>
              </a:lnSpc>
              <a:buFont typeface="+mj-lt"/>
              <a:buAutoNum type="alphaUcPeriod"/>
              <a:defRPr/>
            </a:pPr>
            <a:r>
              <a:rPr lang="en-US" sz="2425" b="1" dirty="0">
                <a:solidFill>
                  <a:srgbClr val="993300"/>
                </a:solidFill>
                <a:latin typeface="IRANSans"/>
                <a:cs typeface="B Nazanin" panose="00000400000000000000" pitchFamily="2" charset="-78"/>
              </a:rPr>
              <a:t> Labor</a:t>
            </a:r>
            <a:r>
              <a:rPr lang="fa-IR" sz="2425" b="1" dirty="0">
                <a:solidFill>
                  <a:srgbClr val="3333CC"/>
                </a:solidFill>
                <a:latin typeface="IRANSans"/>
                <a:cs typeface="B Nazanin" panose="00000400000000000000" pitchFamily="2" charset="-78"/>
              </a:rPr>
              <a:t>نیروی انسانی ، مانند : مدیر ، مهندس ، کارگر و …</a:t>
            </a:r>
          </a:p>
          <a:p>
            <a:pPr marL="503985" indent="-503985">
              <a:lnSpc>
                <a:spcPct val="150000"/>
              </a:lnSpc>
              <a:buFont typeface="+mj-lt"/>
              <a:buAutoNum type="alphaUcPeriod"/>
              <a:defRPr/>
            </a:pPr>
            <a:r>
              <a:rPr lang="en-US" sz="2425" b="1" dirty="0">
                <a:solidFill>
                  <a:srgbClr val="993300"/>
                </a:solidFill>
                <a:latin typeface="IRANSans"/>
                <a:cs typeface="B Nazanin" panose="00000400000000000000" pitchFamily="2" charset="-78"/>
              </a:rPr>
              <a:t> </a:t>
            </a:r>
            <a:r>
              <a:rPr lang="en-US" sz="2425" b="1" dirty="0" err="1">
                <a:solidFill>
                  <a:srgbClr val="993300"/>
                </a:solidFill>
                <a:latin typeface="IRANSans"/>
                <a:cs typeface="B Nazanin" panose="00000400000000000000" pitchFamily="2" charset="-78"/>
              </a:rPr>
              <a:t>Nonlabor</a:t>
            </a:r>
            <a:r>
              <a:rPr lang="fa-IR" sz="2425" b="1" dirty="0">
                <a:solidFill>
                  <a:srgbClr val="3333CC"/>
                </a:solidFill>
                <a:latin typeface="IRANSans"/>
                <a:cs typeface="B Nazanin" panose="00000400000000000000" pitchFamily="2" charset="-78"/>
              </a:rPr>
              <a:t>ماشین آلات و تجهیزات ، مانند : </a:t>
            </a:r>
            <a:r>
              <a:rPr lang="fa-IR" sz="2425" b="1" dirty="0" err="1">
                <a:solidFill>
                  <a:srgbClr val="3333CC"/>
                </a:solidFill>
                <a:latin typeface="IRANSans"/>
                <a:cs typeface="B Nazanin" panose="00000400000000000000" pitchFamily="2" charset="-78"/>
              </a:rPr>
              <a:t>لودر</a:t>
            </a:r>
            <a:r>
              <a:rPr lang="fa-IR" sz="2425" b="1" dirty="0">
                <a:solidFill>
                  <a:srgbClr val="3333CC"/>
                </a:solidFill>
                <a:latin typeface="IRANSans"/>
                <a:cs typeface="B Nazanin" panose="00000400000000000000" pitchFamily="2" charset="-78"/>
              </a:rPr>
              <a:t> ، جرثقیل ، کامیون و…</a:t>
            </a:r>
          </a:p>
          <a:p>
            <a:pPr marL="503985" indent="-503985">
              <a:lnSpc>
                <a:spcPct val="150000"/>
              </a:lnSpc>
              <a:buFont typeface="+mj-lt"/>
              <a:buAutoNum type="alphaUcPeriod"/>
              <a:defRPr/>
            </a:pPr>
            <a:r>
              <a:rPr lang="en-US" sz="2425" b="1" dirty="0">
                <a:solidFill>
                  <a:srgbClr val="993300"/>
                </a:solidFill>
                <a:latin typeface="IRANSans"/>
                <a:cs typeface="B Nazanin" panose="00000400000000000000" pitchFamily="2" charset="-78"/>
              </a:rPr>
              <a:t> Material</a:t>
            </a:r>
            <a:r>
              <a:rPr lang="fa-IR" sz="2425" b="1" dirty="0">
                <a:solidFill>
                  <a:srgbClr val="3333CC"/>
                </a:solidFill>
                <a:latin typeface="IRANSans"/>
                <a:cs typeface="B Nazanin" panose="00000400000000000000" pitchFamily="2" charset="-78"/>
              </a:rPr>
              <a:t>مصالح و مواد اولیه ، مانند‌: بتن ، آجر ، سیمان‌ ، </a:t>
            </a:r>
            <a:r>
              <a:rPr lang="fa-IR" sz="2425" b="1" dirty="0" err="1">
                <a:solidFill>
                  <a:srgbClr val="3333CC"/>
                </a:solidFill>
                <a:latin typeface="IRANSans"/>
                <a:cs typeface="B Nazanin" panose="00000400000000000000" pitchFamily="2" charset="-78"/>
              </a:rPr>
              <a:t>میلگرد</a:t>
            </a:r>
            <a:r>
              <a:rPr lang="fa-IR" sz="2425" b="1" dirty="0">
                <a:solidFill>
                  <a:srgbClr val="3333CC"/>
                </a:solidFill>
                <a:latin typeface="IRANSans"/>
                <a:cs typeface="B Nazanin" panose="00000400000000000000" pitchFamily="2" charset="-78"/>
              </a:rPr>
              <a:t> و …</a:t>
            </a:r>
          </a:p>
          <a:p>
            <a:pPr marL="503985" indent="-503985">
              <a:lnSpc>
                <a:spcPct val="150000"/>
              </a:lnSpc>
              <a:buFont typeface="+mj-lt"/>
              <a:buAutoNum type="alphaUcPeriod"/>
              <a:defRPr/>
            </a:pPr>
            <a:endParaRPr lang="fa-IR" sz="2425" b="1" dirty="0">
              <a:solidFill>
                <a:srgbClr val="3333CC"/>
              </a:solidFill>
              <a:latin typeface="IRANSans"/>
              <a:cs typeface="B Nazanin" panose="00000400000000000000" pitchFamily="2" charset="-78"/>
            </a:endParaRPr>
          </a:p>
          <a:p>
            <a:pPr marL="0" indent="0">
              <a:lnSpc>
                <a:spcPct val="150000"/>
              </a:lnSpc>
              <a:buNone/>
              <a:defRPr/>
            </a:pPr>
            <a:endParaRPr lang="fa-IR" sz="2425" b="1" dirty="0">
              <a:solidFill>
                <a:srgbClr val="3333CC"/>
              </a:solidFill>
              <a:latin typeface="IRANSans"/>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C122D1C-E5F7-4783-BDC9-674F490CCAF7}" type="slidenum">
              <a:rPr lang="fa-IR" smtClean="0"/>
              <a:t>37</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62" y="4206840"/>
            <a:ext cx="2848286" cy="218368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569" t="-863" r="19564" b="863"/>
          <a:stretch/>
        </p:blipFill>
        <p:spPr>
          <a:xfrm>
            <a:off x="688367" y="193228"/>
            <a:ext cx="2363057" cy="1620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Footer Placeholder 6"/>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68980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07564" y="75946"/>
            <a:ext cx="5893964" cy="815153"/>
          </a:xfrm>
        </p:spPr>
        <p:txBody>
          <a:bodyPr/>
          <a:lstStyle/>
          <a:p>
            <a:pPr algn="r"/>
            <a:r>
              <a:rPr lang="fa-IR" altLang="fa-IR" sz="3464" dirty="0">
                <a:cs typeface="B Titr" panose="00000700000000000000" pitchFamily="2" charset="-78"/>
              </a:rPr>
              <a:t>انواع منابع</a:t>
            </a:r>
          </a:p>
        </p:txBody>
      </p:sp>
      <p:sp>
        <p:nvSpPr>
          <p:cNvPr id="34819" name="Content Placeholder 2"/>
          <p:cNvSpPr>
            <a:spLocks noGrp="1"/>
          </p:cNvSpPr>
          <p:nvPr>
            <p:ph idx="1"/>
          </p:nvPr>
        </p:nvSpPr>
        <p:spPr>
          <a:xfrm>
            <a:off x="92467" y="656337"/>
            <a:ext cx="8946019" cy="6201663"/>
          </a:xfrm>
        </p:spPr>
        <p:txBody>
          <a:bodyPr>
            <a:normAutofit/>
          </a:bodyPr>
          <a:lstStyle/>
          <a:p>
            <a:pPr marL="0" indent="0">
              <a:lnSpc>
                <a:spcPct val="150000"/>
              </a:lnSpc>
              <a:buNone/>
            </a:pPr>
            <a:r>
              <a:rPr lang="fa-IR" altLang="fa-IR" sz="2000" b="1" dirty="0">
                <a:solidFill>
                  <a:srgbClr val="FF0000"/>
                </a:solidFill>
                <a:latin typeface="IranSans"/>
                <a:cs typeface="B Titr" panose="00000700000000000000" pitchFamily="2" charset="-78"/>
              </a:rPr>
              <a:t>منبع نوع </a:t>
            </a:r>
            <a:r>
              <a:rPr lang="en-US" altLang="fa-IR" sz="2000" b="1" dirty="0">
                <a:solidFill>
                  <a:srgbClr val="FF0000"/>
                </a:solidFill>
                <a:latin typeface="IranSans"/>
                <a:cs typeface="B Titr" panose="00000700000000000000" pitchFamily="2" charset="-78"/>
              </a:rPr>
              <a:t>Material</a:t>
            </a:r>
          </a:p>
          <a:p>
            <a:pPr marL="0" indent="0">
              <a:lnSpc>
                <a:spcPct val="150000"/>
              </a:lnSpc>
              <a:buNone/>
            </a:pPr>
            <a:r>
              <a:rPr lang="fa-IR" altLang="fa-IR" sz="1732" b="1" dirty="0">
                <a:solidFill>
                  <a:srgbClr val="3333CC"/>
                </a:solidFill>
                <a:latin typeface="IranSans"/>
                <a:cs typeface="B Nazanin" panose="00000400000000000000" pitchFamily="2" charset="-78"/>
              </a:rPr>
              <a:t>از جمله این نوع منبع می توان به غذا ، سیمان ، آجر ، رنگ ، گچ ، </a:t>
            </a:r>
            <a:r>
              <a:rPr lang="fa-IR" altLang="fa-IR" sz="1732" b="1" dirty="0" err="1">
                <a:solidFill>
                  <a:srgbClr val="3333CC"/>
                </a:solidFill>
                <a:latin typeface="IranSans"/>
                <a:cs typeface="B Nazanin" panose="00000400000000000000" pitchFamily="2" charset="-78"/>
              </a:rPr>
              <a:t>میلگرد</a:t>
            </a:r>
            <a:r>
              <a:rPr lang="fa-IR" altLang="fa-IR" sz="1732" b="1" dirty="0">
                <a:solidFill>
                  <a:srgbClr val="3333CC"/>
                </a:solidFill>
                <a:latin typeface="IranSans"/>
                <a:cs typeface="B Nazanin" panose="00000400000000000000" pitchFamily="2" charset="-78"/>
              </a:rPr>
              <a:t> ، بتن ، </a:t>
            </a:r>
            <a:r>
              <a:rPr lang="fa-IR" altLang="fa-IR" sz="1732" b="1" dirty="0" err="1">
                <a:solidFill>
                  <a:srgbClr val="3333CC"/>
                </a:solidFill>
                <a:latin typeface="IranSans"/>
                <a:cs typeface="B Nazanin" panose="00000400000000000000" pitchFamily="2" charset="-78"/>
              </a:rPr>
              <a:t>تیرآهن</a:t>
            </a:r>
            <a:r>
              <a:rPr lang="fa-IR" altLang="fa-IR" sz="1732" b="1" dirty="0">
                <a:solidFill>
                  <a:srgbClr val="3333CC"/>
                </a:solidFill>
                <a:latin typeface="IranSans"/>
                <a:cs typeface="B Nazanin" panose="00000400000000000000" pitchFamily="2" charset="-78"/>
              </a:rPr>
              <a:t> ، ورق فلزی ، سرامیک ، کابل و … اشاره نمود. موجودی این نوع منبع ، در صورت مصرف ، کاهش می یابد. واحد اندازه گیری این نوع منبع ، می تواند مختلف باشد از جمله‌ : متر ، متر </a:t>
            </a:r>
            <a:r>
              <a:rPr lang="fa-IR" altLang="fa-IR" sz="1732" b="1" dirty="0" err="1">
                <a:solidFill>
                  <a:srgbClr val="3333CC"/>
                </a:solidFill>
                <a:latin typeface="IranSans"/>
                <a:cs typeface="B Nazanin" panose="00000400000000000000" pitchFamily="2" charset="-78"/>
              </a:rPr>
              <a:t>مکعب</a:t>
            </a:r>
            <a:r>
              <a:rPr lang="fa-IR" altLang="fa-IR" sz="1732" b="1" dirty="0">
                <a:solidFill>
                  <a:srgbClr val="3333CC"/>
                </a:solidFill>
                <a:latin typeface="IranSans"/>
                <a:cs typeface="B Nazanin" panose="00000400000000000000" pitchFamily="2" charset="-78"/>
              </a:rPr>
              <a:t> ، کیلوگرم و تن</a:t>
            </a:r>
          </a:p>
          <a:p>
            <a:pPr marL="0" indent="0">
              <a:lnSpc>
                <a:spcPct val="150000"/>
              </a:lnSpc>
              <a:buNone/>
            </a:pPr>
            <a:r>
              <a:rPr lang="fa-IR" altLang="fa-IR" sz="2000" b="1" dirty="0">
                <a:solidFill>
                  <a:srgbClr val="3333CC"/>
                </a:solidFill>
                <a:latin typeface="IranSans"/>
                <a:cs typeface="B Nazanin" panose="00000400000000000000" pitchFamily="2" charset="-78"/>
              </a:rPr>
              <a:t> </a:t>
            </a:r>
            <a:r>
              <a:rPr lang="fa-IR" altLang="fa-IR" sz="2000" b="1" dirty="0">
                <a:solidFill>
                  <a:srgbClr val="FF0000"/>
                </a:solidFill>
                <a:latin typeface="IranSans"/>
                <a:cs typeface="B Titr" panose="00000700000000000000" pitchFamily="2" charset="-78"/>
              </a:rPr>
              <a:t>منبع نوع </a:t>
            </a:r>
            <a:r>
              <a:rPr lang="en-US" altLang="fa-IR" sz="2000" b="1" dirty="0">
                <a:solidFill>
                  <a:srgbClr val="FF0000"/>
                </a:solidFill>
                <a:latin typeface="IranSans"/>
                <a:cs typeface="B Titr" panose="00000700000000000000" pitchFamily="2" charset="-78"/>
              </a:rPr>
              <a:t>Labor</a:t>
            </a:r>
            <a:endParaRPr lang="en-US" altLang="fa-IR" sz="1732" b="1" dirty="0">
              <a:solidFill>
                <a:srgbClr val="FF0000"/>
              </a:solidFill>
              <a:latin typeface="IranSans"/>
              <a:cs typeface="B Titr" panose="00000700000000000000" pitchFamily="2" charset="-78"/>
            </a:endParaRPr>
          </a:p>
          <a:p>
            <a:pPr marL="0" indent="0">
              <a:lnSpc>
                <a:spcPct val="150000"/>
              </a:lnSpc>
              <a:buNone/>
            </a:pPr>
            <a:r>
              <a:rPr lang="fa-IR" altLang="fa-IR" sz="1732" b="1" dirty="0">
                <a:solidFill>
                  <a:srgbClr val="3333CC"/>
                </a:solidFill>
                <a:latin typeface="IranSans"/>
                <a:cs typeface="B Nazanin" panose="00000400000000000000" pitchFamily="2" charset="-78"/>
              </a:rPr>
              <a:t>از جمله این نوع منبع می توان به بنا ، </a:t>
            </a:r>
            <a:r>
              <a:rPr lang="fa-IR" altLang="fa-IR" sz="1732" b="1" dirty="0" err="1">
                <a:solidFill>
                  <a:srgbClr val="3333CC"/>
                </a:solidFill>
                <a:latin typeface="IranSans"/>
                <a:cs typeface="B Nazanin" panose="00000400000000000000" pitchFamily="2" charset="-78"/>
              </a:rPr>
              <a:t>جوشکار</a:t>
            </a:r>
            <a:r>
              <a:rPr lang="fa-IR" altLang="fa-IR" sz="1732" b="1" dirty="0">
                <a:solidFill>
                  <a:srgbClr val="3333CC"/>
                </a:solidFill>
                <a:latin typeface="IranSans"/>
                <a:cs typeface="B Nazanin" panose="00000400000000000000" pitchFamily="2" charset="-78"/>
              </a:rPr>
              <a:t> ، سرامیک کار ، برق کار ، طراح مکانیک ، طراح برق ، طراح سازه ، ناظر تاسیسات ، رئیس </a:t>
            </a:r>
            <a:r>
              <a:rPr lang="en-US" altLang="fa-IR" sz="1732" b="1" dirty="0">
                <a:solidFill>
                  <a:srgbClr val="3333CC"/>
                </a:solidFill>
                <a:latin typeface="IranSans"/>
                <a:cs typeface="B Nazanin" panose="00000400000000000000" pitchFamily="2" charset="-78"/>
              </a:rPr>
              <a:t>HSE ، </a:t>
            </a:r>
            <a:r>
              <a:rPr lang="fa-IR" altLang="fa-IR" sz="1732" b="1" dirty="0">
                <a:solidFill>
                  <a:srgbClr val="3333CC"/>
                </a:solidFill>
                <a:latin typeface="IranSans"/>
                <a:cs typeface="B Nazanin" panose="00000400000000000000" pitchFamily="2" charset="-78"/>
              </a:rPr>
              <a:t>مدیر تضمین کیفیت ، مدیر برنامه ریزی و … اشاره نمود. واحد اندازه گیری این نوع منبع ، ساعت می باشد.</a:t>
            </a:r>
          </a:p>
          <a:p>
            <a:pPr marL="0" indent="0">
              <a:lnSpc>
                <a:spcPct val="150000"/>
              </a:lnSpc>
              <a:buNone/>
            </a:pPr>
            <a:r>
              <a:rPr lang="fa-IR" altLang="fa-IR" sz="2000" b="1" dirty="0">
                <a:solidFill>
                  <a:srgbClr val="FF0000"/>
                </a:solidFill>
                <a:latin typeface="IranSans"/>
                <a:cs typeface="B Titr" panose="00000700000000000000" pitchFamily="2" charset="-78"/>
              </a:rPr>
              <a:t>منبع نوع </a:t>
            </a:r>
            <a:r>
              <a:rPr lang="en-US" altLang="fa-IR" sz="2000" b="1" dirty="0" err="1">
                <a:solidFill>
                  <a:srgbClr val="FF0000"/>
                </a:solidFill>
                <a:latin typeface="IranSans"/>
                <a:cs typeface="B Titr" panose="00000700000000000000" pitchFamily="2" charset="-78"/>
              </a:rPr>
              <a:t>Nonlabor</a:t>
            </a:r>
            <a:endParaRPr lang="en-US" altLang="fa-IR" sz="1732" b="1" dirty="0">
              <a:solidFill>
                <a:srgbClr val="FF0000"/>
              </a:solidFill>
              <a:latin typeface="IranSans"/>
              <a:cs typeface="B Titr" panose="00000700000000000000" pitchFamily="2" charset="-78"/>
            </a:endParaRPr>
          </a:p>
          <a:p>
            <a:pPr marL="0" indent="0">
              <a:lnSpc>
                <a:spcPct val="150000"/>
              </a:lnSpc>
              <a:buNone/>
            </a:pPr>
            <a:r>
              <a:rPr lang="fa-IR" altLang="fa-IR" sz="1732" b="1" dirty="0">
                <a:solidFill>
                  <a:srgbClr val="3333CC"/>
                </a:solidFill>
                <a:latin typeface="IranSans"/>
                <a:cs typeface="B Nazanin" panose="00000400000000000000" pitchFamily="2" charset="-78"/>
              </a:rPr>
              <a:t>از جمله این نوع منبع می توان به </a:t>
            </a:r>
            <a:r>
              <a:rPr lang="fa-IR" altLang="fa-IR" sz="1732" b="1" dirty="0" err="1">
                <a:solidFill>
                  <a:srgbClr val="3333CC"/>
                </a:solidFill>
                <a:latin typeface="IranSans"/>
                <a:cs typeface="B Nazanin" panose="00000400000000000000" pitchFamily="2" charset="-78"/>
              </a:rPr>
              <a:t>لودر</a:t>
            </a:r>
            <a:r>
              <a:rPr lang="fa-IR" altLang="fa-IR" sz="1732" b="1" dirty="0">
                <a:solidFill>
                  <a:srgbClr val="3333CC"/>
                </a:solidFill>
                <a:latin typeface="IranSans"/>
                <a:cs typeface="B Nazanin" panose="00000400000000000000" pitchFamily="2" charset="-78"/>
              </a:rPr>
              <a:t> ، کامیون ، </a:t>
            </a:r>
            <a:r>
              <a:rPr lang="fa-IR" altLang="fa-IR" sz="1732" b="1" dirty="0" err="1">
                <a:solidFill>
                  <a:srgbClr val="3333CC"/>
                </a:solidFill>
                <a:latin typeface="IranSans"/>
                <a:cs typeface="B Nazanin" panose="00000400000000000000" pitchFamily="2" charset="-78"/>
              </a:rPr>
              <a:t>لیفتراک</a:t>
            </a:r>
            <a:r>
              <a:rPr lang="fa-IR" altLang="fa-IR" sz="1732" b="1" dirty="0">
                <a:solidFill>
                  <a:srgbClr val="3333CC"/>
                </a:solidFill>
                <a:latin typeface="IranSans"/>
                <a:cs typeface="B Nazanin" panose="00000400000000000000" pitchFamily="2" charset="-78"/>
              </a:rPr>
              <a:t> ، جرثقیل ، </a:t>
            </a:r>
            <a:r>
              <a:rPr lang="fa-IR" altLang="fa-IR" sz="1732" b="1" dirty="0" err="1">
                <a:solidFill>
                  <a:srgbClr val="3333CC"/>
                </a:solidFill>
                <a:latin typeface="IranSans"/>
                <a:cs typeface="B Nazanin" panose="00000400000000000000" pitchFamily="2" charset="-78"/>
              </a:rPr>
              <a:t>دریل</a:t>
            </a:r>
            <a:r>
              <a:rPr lang="fa-IR" altLang="fa-IR" sz="1732" b="1" dirty="0">
                <a:solidFill>
                  <a:srgbClr val="3333CC"/>
                </a:solidFill>
                <a:latin typeface="IranSans"/>
                <a:cs typeface="B Nazanin" panose="00000400000000000000" pitchFamily="2" charset="-78"/>
              </a:rPr>
              <a:t> ، </a:t>
            </a:r>
            <a:r>
              <a:rPr lang="fa-IR" altLang="fa-IR" sz="1732" b="1" dirty="0" err="1">
                <a:solidFill>
                  <a:srgbClr val="3333CC"/>
                </a:solidFill>
                <a:latin typeface="IranSans"/>
                <a:cs typeface="B Nazanin" panose="00000400000000000000" pitchFamily="2" charset="-78"/>
              </a:rPr>
              <a:t>ربات</a:t>
            </a:r>
            <a:r>
              <a:rPr lang="fa-IR" altLang="fa-IR" sz="1732" b="1" dirty="0">
                <a:solidFill>
                  <a:srgbClr val="3333CC"/>
                </a:solidFill>
                <a:latin typeface="IranSans"/>
                <a:cs typeface="B Nazanin" panose="00000400000000000000" pitchFamily="2" charset="-78"/>
              </a:rPr>
              <a:t> و … اشاره نمود. این نوع منبع ، در صورت مصرف ، مستهلک می شود ولیکن از میزان آن کم </a:t>
            </a:r>
            <a:r>
              <a:rPr lang="fa-IR" altLang="fa-IR" sz="1732" b="1" dirty="0" err="1">
                <a:solidFill>
                  <a:srgbClr val="3333CC"/>
                </a:solidFill>
                <a:latin typeface="IranSans"/>
                <a:cs typeface="B Nazanin" panose="00000400000000000000" pitchFamily="2" charset="-78"/>
              </a:rPr>
              <a:t>نمی</a:t>
            </a:r>
            <a:r>
              <a:rPr lang="fa-IR" altLang="fa-IR" sz="1732" b="1" dirty="0">
                <a:solidFill>
                  <a:srgbClr val="3333CC"/>
                </a:solidFill>
                <a:latin typeface="IranSans"/>
                <a:cs typeface="B Nazanin" panose="00000400000000000000" pitchFamily="2" charset="-78"/>
              </a:rPr>
              <a:t> شود. واحد اندازه گیری این نوع منبع ، ساعت می باشد.</a:t>
            </a:r>
          </a:p>
        </p:txBody>
      </p:sp>
      <p:sp>
        <p:nvSpPr>
          <p:cNvPr id="2" name="Slide Number Placeholder 1"/>
          <p:cNvSpPr>
            <a:spLocks noGrp="1"/>
          </p:cNvSpPr>
          <p:nvPr>
            <p:ph type="sldNum" sz="quarter" idx="12"/>
          </p:nvPr>
        </p:nvSpPr>
        <p:spPr>
          <a:xfrm>
            <a:off x="6817546" y="6492875"/>
            <a:ext cx="2057400" cy="365125"/>
          </a:xfrm>
        </p:spPr>
        <p:txBody>
          <a:bodyPr/>
          <a:lstStyle/>
          <a:p>
            <a:fld id="{AC122D1C-E5F7-4783-BDC9-674F490CCAF7}" type="slidenum">
              <a:rPr lang="fa-IR" smtClean="0"/>
              <a:t>38</a:t>
            </a:fld>
            <a:endParaRPr lang="fa-IR" dirty="0"/>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35339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26896" y="200897"/>
            <a:ext cx="7873265" cy="867616"/>
          </a:xfrm>
        </p:spPr>
        <p:txBody>
          <a:bodyPr/>
          <a:lstStyle/>
          <a:p>
            <a:pPr algn="r"/>
            <a:r>
              <a:rPr lang="fa-IR" altLang="fa-IR" sz="4676" dirty="0">
                <a:solidFill>
                  <a:srgbClr val="00B050"/>
                </a:solidFill>
                <a:cs typeface="B Titr" panose="00000700000000000000" pitchFamily="2" charset="-78"/>
              </a:rPr>
              <a:t>تعریف</a:t>
            </a:r>
            <a:r>
              <a:rPr lang="fa-IR" altLang="fa-IR" sz="4676" dirty="0">
                <a:cs typeface="B Titr" panose="00000700000000000000" pitchFamily="2" charset="-78"/>
              </a:rPr>
              <a:t> ! </a:t>
            </a:r>
            <a:endParaRPr lang="fa-IR" altLang="fa-IR" sz="4676" dirty="0">
              <a:solidFill>
                <a:srgbClr val="FF0000"/>
              </a:solidFill>
              <a:cs typeface="B Titr" panose="00000700000000000000" pitchFamily="2" charset="-78"/>
            </a:endParaRPr>
          </a:p>
        </p:txBody>
      </p:sp>
      <p:sp>
        <p:nvSpPr>
          <p:cNvPr id="32771" name="Content Placeholder 2"/>
          <p:cNvSpPr>
            <a:spLocks noGrp="1"/>
          </p:cNvSpPr>
          <p:nvPr>
            <p:ph idx="1"/>
          </p:nvPr>
        </p:nvSpPr>
        <p:spPr>
          <a:xfrm>
            <a:off x="0" y="1231963"/>
            <a:ext cx="8979614" cy="4255923"/>
          </a:xfrm>
        </p:spPr>
        <p:txBody>
          <a:bodyPr>
            <a:normAutofit fontScale="85000" lnSpcReduction="10000"/>
          </a:bodyPr>
          <a:lstStyle/>
          <a:p>
            <a:pPr marL="0" indent="0">
              <a:lnSpc>
                <a:spcPct val="150000"/>
              </a:lnSpc>
              <a:buNone/>
            </a:pPr>
            <a:r>
              <a:rPr lang="fa-IR" altLang="fa-IR" sz="2078" dirty="0">
                <a:cs typeface="B Nazanin" panose="00000400000000000000" pitchFamily="2" charset="-78"/>
              </a:rPr>
              <a:t>اگر از ما خواستند (مدیر پروژه، کارفرما و ... ) که در برنامه زمانبندی از منابع استفاده کنیم می بایست لیست کاملی از منابع را داشته باشیم. تا در نرم افزار در قسمت </a:t>
            </a:r>
            <a:r>
              <a:rPr lang="en-US" altLang="fa-IR" sz="2078" dirty="0">
                <a:cs typeface="B Nazanin" panose="00000400000000000000" pitchFamily="2" charset="-78"/>
              </a:rPr>
              <a:t>Resource</a:t>
            </a:r>
            <a:r>
              <a:rPr lang="fa-IR" altLang="fa-IR" sz="2078" dirty="0">
                <a:cs typeface="B Nazanin" panose="00000400000000000000" pitchFamily="2" charset="-78"/>
              </a:rPr>
              <a:t> نرم افزار </a:t>
            </a:r>
            <a:r>
              <a:rPr lang="fa-IR" altLang="fa-IR" sz="2600" b="1" dirty="0">
                <a:solidFill>
                  <a:srgbClr val="FF0000"/>
                </a:solidFill>
                <a:cs typeface="B Nazanin" panose="00000400000000000000" pitchFamily="2" charset="-78"/>
              </a:rPr>
              <a:t>تعریف منابع </a:t>
            </a:r>
            <a:r>
              <a:rPr lang="fa-IR" altLang="fa-IR" sz="2078" dirty="0">
                <a:cs typeface="B Nazanin" panose="00000400000000000000" pitchFamily="2" charset="-78"/>
              </a:rPr>
              <a:t>کنیم.</a:t>
            </a:r>
          </a:p>
          <a:p>
            <a:pPr marL="0" indent="0">
              <a:lnSpc>
                <a:spcPct val="150000"/>
              </a:lnSpc>
              <a:buNone/>
            </a:pPr>
            <a:r>
              <a:rPr lang="fa-IR" altLang="fa-IR" sz="2600" b="1" dirty="0">
                <a:cs typeface="B Nazanin" panose="00000400000000000000" pitchFamily="2" charset="-78"/>
              </a:rPr>
              <a:t>سپس </a:t>
            </a:r>
            <a:r>
              <a:rPr lang="fa-IR" altLang="fa-IR" sz="2600" b="1" dirty="0">
                <a:solidFill>
                  <a:srgbClr val="FF0000"/>
                </a:solidFill>
                <a:cs typeface="B Nazanin" panose="00000400000000000000" pitchFamily="2" charset="-78"/>
              </a:rPr>
              <a:t>تخصیص منابع </a:t>
            </a:r>
            <a:r>
              <a:rPr lang="fa-IR" altLang="fa-IR" sz="2600" b="1" dirty="0">
                <a:cs typeface="B Nazanin" panose="00000400000000000000" pitchFamily="2" charset="-78"/>
              </a:rPr>
              <a:t>را انجام می دهیم (به هر فعالیت منبع مورد نظر را تخصیص می دهیم.)</a:t>
            </a:r>
          </a:p>
          <a:p>
            <a:pPr marL="0" indent="0">
              <a:lnSpc>
                <a:spcPct val="150000"/>
              </a:lnSpc>
              <a:buNone/>
            </a:pPr>
            <a:r>
              <a:rPr lang="fa-IR" altLang="fa-IR" sz="2200" b="1" dirty="0">
                <a:cs typeface="B Nazanin" panose="00000400000000000000" pitchFamily="2" charset="-78"/>
              </a:rPr>
              <a:t>نکته:</a:t>
            </a:r>
          </a:p>
          <a:p>
            <a:pPr marL="0" indent="0">
              <a:lnSpc>
                <a:spcPct val="150000"/>
              </a:lnSpc>
              <a:buNone/>
            </a:pPr>
            <a:r>
              <a:rPr lang="fa-IR" altLang="fa-IR" sz="2078" dirty="0">
                <a:cs typeface="B Nazanin" panose="00000400000000000000" pitchFamily="2" charset="-78"/>
              </a:rPr>
              <a:t>گاهی در پروژه </a:t>
            </a:r>
            <a:r>
              <a:rPr lang="fa-IR" altLang="fa-IR" sz="2078" dirty="0" err="1">
                <a:cs typeface="B Nazanin" panose="00000400000000000000" pitchFamily="2" charset="-78"/>
              </a:rPr>
              <a:t>هایی</a:t>
            </a:r>
            <a:r>
              <a:rPr lang="fa-IR" altLang="fa-IR" sz="2078" dirty="0">
                <a:cs typeface="B Nazanin" panose="00000400000000000000" pitchFamily="2" charset="-78"/>
              </a:rPr>
              <a:t> که منابع واقعی تعریف و تخصیص داده میشود پیش می آید که یک منبع به صورت همزمان به چندین فعالیت که باید به صورت موازی انجام شوند اختصاص داده می شود. طبیعتاً یک منبع </a:t>
            </a:r>
            <a:r>
              <a:rPr lang="fa-IR" altLang="fa-IR" sz="2078" dirty="0" err="1">
                <a:cs typeface="B Nazanin" panose="00000400000000000000" pitchFamily="2" charset="-78"/>
              </a:rPr>
              <a:t>نمی</a:t>
            </a:r>
            <a:r>
              <a:rPr lang="fa-IR" altLang="fa-IR" sz="2078" dirty="0">
                <a:cs typeface="B Nazanin" panose="00000400000000000000" pitchFamily="2" charset="-78"/>
              </a:rPr>
              <a:t> تواند به صورت همزمان چندین فعالیت را انجام دهد در این حالت مازاد تخصیص منابع ایجاد میشود که باید این وضعیت را در نرم افزار </a:t>
            </a:r>
            <a:r>
              <a:rPr lang="fa-IR" altLang="fa-IR" sz="2078" dirty="0" err="1">
                <a:cs typeface="B Nazanin" panose="00000400000000000000" pitchFamily="2" charset="-78"/>
              </a:rPr>
              <a:t>پریماورا</a:t>
            </a:r>
            <a:r>
              <a:rPr lang="fa-IR" altLang="fa-IR" sz="2078" dirty="0">
                <a:cs typeface="B Nazanin" panose="00000400000000000000" pitchFamily="2" charset="-78"/>
              </a:rPr>
              <a:t> بررسی کرد و کلیه منابعی را که مازاد تخصیص دارند را </a:t>
            </a:r>
            <a:r>
              <a:rPr lang="fa-IR" altLang="fa-IR" sz="2600" b="1" dirty="0" err="1">
                <a:solidFill>
                  <a:srgbClr val="FF0000"/>
                </a:solidFill>
                <a:cs typeface="B Nazanin" panose="00000400000000000000" pitchFamily="2" charset="-78"/>
              </a:rPr>
              <a:t>تسطیح</a:t>
            </a:r>
            <a:r>
              <a:rPr lang="fa-IR" altLang="fa-IR" sz="2600" dirty="0">
                <a:solidFill>
                  <a:srgbClr val="FF0000"/>
                </a:solidFill>
                <a:cs typeface="B Nazanin" panose="00000400000000000000" pitchFamily="2" charset="-78"/>
              </a:rPr>
              <a:t> </a:t>
            </a:r>
            <a:r>
              <a:rPr lang="fa-IR" altLang="fa-IR" sz="2078" dirty="0">
                <a:cs typeface="B Nazanin" panose="00000400000000000000" pitchFamily="2" charset="-78"/>
              </a:rPr>
              <a:t>کنید.</a:t>
            </a:r>
            <a:endParaRPr lang="fa-IR" altLang="fa-IR" sz="2078" dirty="0"/>
          </a:p>
        </p:txBody>
      </p:sp>
      <p:sp>
        <p:nvSpPr>
          <p:cNvPr id="2" name="Slide Number Placeholder 1"/>
          <p:cNvSpPr>
            <a:spLocks noGrp="1"/>
          </p:cNvSpPr>
          <p:nvPr>
            <p:ph type="sldNum" sz="quarter" idx="12"/>
          </p:nvPr>
        </p:nvSpPr>
        <p:spPr/>
        <p:txBody>
          <a:bodyPr/>
          <a:lstStyle/>
          <a:p>
            <a:fld id="{AC122D1C-E5F7-4783-BDC9-674F490CCAF7}" type="slidenum">
              <a:rPr lang="fa-IR" smtClean="0"/>
              <a:t>39</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44667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bwMode="auto">
          <a:xfrm>
            <a:off x="5344212" y="179921"/>
            <a:ext cx="2248392" cy="559818"/>
          </a:xfrm>
          <a:prstGeom prst="borderCallout1">
            <a:avLst>
              <a:gd name="adj1" fmla="val 42608"/>
              <a:gd name="adj2" fmla="val 99508"/>
              <a:gd name="adj3" fmla="val 174900"/>
              <a:gd name="adj4" fmla="val 135766"/>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ctr" rtl="1" eaLnBrk="1" hangingPunct="1">
              <a:defRPr/>
            </a:pPr>
            <a:r>
              <a:rPr lang="fa-IR" sz="2400" dirty="0">
                <a:solidFill>
                  <a:schemeClr val="tx1"/>
                </a:solidFill>
                <a:cs typeface="B Titr" panose="00000700000000000000" pitchFamily="2" charset="-78"/>
              </a:rPr>
              <a:t>رزومه</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563" r="27864" b="15506"/>
          <a:stretch/>
        </p:blipFill>
        <p:spPr>
          <a:xfrm>
            <a:off x="0" y="1202076"/>
            <a:ext cx="4705564" cy="5311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olded Corner 8"/>
          <p:cNvSpPr/>
          <p:nvPr/>
        </p:nvSpPr>
        <p:spPr>
          <a:xfrm>
            <a:off x="4756935" y="1171254"/>
            <a:ext cx="4335692" cy="5363110"/>
          </a:xfrm>
          <a:prstGeom prst="foldedCorner">
            <a:avLst>
              <a:gd name="adj" fmla="val 13161"/>
            </a:avLst>
          </a:prstGeom>
        </p:spPr>
        <p:style>
          <a:lnRef idx="1">
            <a:schemeClr val="accent1"/>
          </a:lnRef>
          <a:fillRef idx="2">
            <a:schemeClr val="accent1"/>
          </a:fillRef>
          <a:effectRef idx="1">
            <a:schemeClr val="accent1"/>
          </a:effectRef>
          <a:fontRef idx="minor">
            <a:schemeClr val="dk1"/>
          </a:fontRef>
        </p:style>
        <p:txBody>
          <a:bodyPr rtlCol="1" anchor="ctr"/>
          <a:lstStyle/>
          <a:p>
            <a:pPr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برنامه ریزی و مدیریت پروژه بین المللی ساخت کارخانه مگامدول آهن اسفنجی زمزم 3</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مدیر تولید در </a:t>
            </a:r>
            <a:r>
              <a:rPr lang="fa-IR" b="1" dirty="0" err="1">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هولدینگ</a:t>
            </a: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 </a:t>
            </a:r>
            <a:r>
              <a:rPr lang="en-US"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IDC Group</a:t>
            </a:r>
            <a:endPar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endParaRP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مدرس شرکت فولاد خوزستان </a:t>
            </a:r>
            <a:r>
              <a:rPr lang="en-US"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KSC</a:t>
            </a:r>
            <a:endPar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endParaRP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مدرس شرکت ملی نفت ایران </a:t>
            </a:r>
            <a:r>
              <a:rPr lang="en-US"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NIOC &amp; NIDC</a:t>
            </a: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 </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مدرس شرکت گاز خوزستان و جهاد دانشگاهی</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مدرس مدعو دانشگاه آزاد و دانشگاه های دولتی</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مدرس شرکت شهرک های صنعتی خوزستان </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مدرس بیش از 20 موسسه آموزشی در سطح کشور</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مشاور چندین پروژه و طرح تحقیقاتی</a:t>
            </a:r>
          </a:p>
          <a:p>
            <a:pPr lvl="0" algn="r" rtl="1">
              <a:lnSpc>
                <a:spcPct val="150000"/>
              </a:lnSpc>
              <a:defRPr/>
            </a:pPr>
            <a:r>
              <a:rPr lang="fa-IR" b="1" dirty="0">
                <a:solidFill>
                  <a:schemeClr val="tx1"/>
                </a:solidFill>
                <a:effectLst>
                  <a:outerShdw blurRad="38100" dist="25400" dir="5400000" algn="ctr">
                    <a:srgbClr val="6E747A">
                      <a:alpha val="43000"/>
                    </a:srgbClr>
                  </a:outerShdw>
                </a:effectLst>
                <a:latin typeface="WinSoft Pro"/>
                <a:ea typeface="Calibri" panose="020F0502020204030204" pitchFamily="34" charset="0"/>
                <a:cs typeface="B Nazanin" panose="00000400000000000000" pitchFamily="2" charset="-78"/>
              </a:rPr>
              <a:t>مولف کتاب و مقالات تخصصی مهندسی صنایع</a:t>
            </a:r>
          </a:p>
        </p:txBody>
      </p:sp>
      <p:sp>
        <p:nvSpPr>
          <p:cNvPr id="6" name="TextBox 5">
            <a:extLst>
              <a:ext uri="{FF2B5EF4-FFF2-40B4-BE49-F238E27FC236}">
                <a16:creationId xmlns:a16="http://schemas.microsoft.com/office/drawing/2014/main" id="{58B27C71-611B-49EC-959F-30CB3E0D46C3}"/>
              </a:ext>
            </a:extLst>
          </p:cNvPr>
          <p:cNvSpPr txBox="1"/>
          <p:nvPr/>
        </p:nvSpPr>
        <p:spPr>
          <a:xfrm>
            <a:off x="4756935" y="6226587"/>
            <a:ext cx="3743616" cy="307777"/>
          </a:xfrm>
          <a:prstGeom prst="rect">
            <a:avLst/>
          </a:prstGeom>
          <a:noFill/>
        </p:spPr>
        <p:txBody>
          <a:bodyPr wrap="square">
            <a:spAutoFit/>
          </a:bodyPr>
          <a:lstStyle/>
          <a:p>
            <a:r>
              <a:rPr lang="en-US" sz="1400" b="1" i="0" u="sng" strike="noStrike" dirty="0">
                <a:solidFill>
                  <a:srgbClr val="FF0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https://bahmaniie.ir/resume-21/about-us</a:t>
            </a:r>
            <a:r>
              <a:rPr lang="en-US" sz="1400" b="1" dirty="0">
                <a:solidFill>
                  <a:srgbClr val="FF0000"/>
                </a:solidFill>
              </a:rPr>
              <a:t> </a:t>
            </a:r>
            <a:endParaRPr lang="fa-IR" sz="1400" b="1" dirty="0">
              <a:solidFill>
                <a:srgbClr val="FF0000"/>
              </a:solidFill>
            </a:endParaRPr>
          </a:p>
        </p:txBody>
      </p:sp>
      <p:sp>
        <p:nvSpPr>
          <p:cNvPr id="8" name="Rectangle: Rounded Corners 7">
            <a:extLst>
              <a:ext uri="{FF2B5EF4-FFF2-40B4-BE49-F238E27FC236}">
                <a16:creationId xmlns:a16="http://schemas.microsoft.com/office/drawing/2014/main" id="{231C31F9-BDC3-4567-AE74-CFD89C11A4E8}"/>
              </a:ext>
            </a:extLst>
          </p:cNvPr>
          <p:cNvSpPr/>
          <p:nvPr/>
        </p:nvSpPr>
        <p:spPr bwMode="auto">
          <a:xfrm>
            <a:off x="5784332" y="5918595"/>
            <a:ext cx="1368152" cy="307778"/>
          </a:xfrm>
          <a:prstGeom prst="roundRect">
            <a:avLst>
              <a:gd name="adj" fmla="val 1980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a:ln>
                  <a:noFill/>
                </a:ln>
                <a:effectLst/>
                <a:latin typeface="Arial" charset="0"/>
                <a:cs typeface="B Zar" panose="00000400000000000000" pitchFamily="2" charset="-78"/>
              </a:rPr>
              <a:t>اطلاعات بیشتر</a:t>
            </a:r>
          </a:p>
        </p:txBody>
      </p:sp>
    </p:spTree>
    <p:extLst>
      <p:ext uri="{BB962C8B-B14F-4D97-AF65-F5344CB8AC3E}">
        <p14:creationId xmlns:p14="http://schemas.microsoft.com/office/powerpoint/2010/main" val="929796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407558" y="143838"/>
            <a:ext cx="5429817" cy="899264"/>
          </a:xfrm>
        </p:spPr>
        <p:style>
          <a:lnRef idx="2">
            <a:schemeClr val="accent5"/>
          </a:lnRef>
          <a:fillRef idx="1">
            <a:schemeClr val="lt1"/>
          </a:fillRef>
          <a:effectRef idx="0">
            <a:schemeClr val="accent5"/>
          </a:effectRef>
          <a:fontRef idx="minor">
            <a:schemeClr val="dk1"/>
          </a:fontRef>
        </p:style>
        <p:txBody>
          <a:bodyPr/>
          <a:lstStyle/>
          <a:p>
            <a:pPr algn="ctr"/>
            <a:r>
              <a:rPr lang="fa-IR" altLang="fa-IR" sz="4676" dirty="0" err="1">
                <a:solidFill>
                  <a:srgbClr val="FF0000"/>
                </a:solidFill>
                <a:cs typeface="B Titr" panose="00000700000000000000" pitchFamily="2" charset="-78"/>
              </a:rPr>
              <a:t>تسطیح</a:t>
            </a:r>
            <a:r>
              <a:rPr lang="fa-IR" altLang="fa-IR" sz="4676" dirty="0">
                <a:solidFill>
                  <a:srgbClr val="FF0000"/>
                </a:solidFill>
                <a:cs typeface="B Titr" panose="00000700000000000000" pitchFamily="2" charset="-78"/>
              </a:rPr>
              <a:t> منابع در </a:t>
            </a:r>
            <a:r>
              <a:rPr lang="fa-IR" altLang="fa-IR" sz="4676" dirty="0" err="1">
                <a:solidFill>
                  <a:srgbClr val="FF0000"/>
                </a:solidFill>
                <a:cs typeface="B Titr" panose="00000700000000000000" pitchFamily="2" charset="-78"/>
              </a:rPr>
              <a:t>پریماورا</a:t>
            </a:r>
            <a:endParaRPr lang="fa-IR" altLang="fa-IR" sz="4676" dirty="0">
              <a:solidFill>
                <a:srgbClr val="FF0000"/>
              </a:solidFill>
              <a:cs typeface="B Titr" panose="00000700000000000000" pitchFamily="2" charset="-78"/>
            </a:endParaRPr>
          </a:p>
        </p:txBody>
      </p:sp>
      <p:sp>
        <p:nvSpPr>
          <p:cNvPr id="35844" name="Rectangle 4"/>
          <p:cNvSpPr>
            <a:spLocks noChangeArrowheads="1"/>
          </p:cNvSpPr>
          <p:nvPr/>
        </p:nvSpPr>
        <p:spPr bwMode="auto">
          <a:xfrm>
            <a:off x="71919" y="1273996"/>
            <a:ext cx="8928243" cy="584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fa-IR" altLang="fa-IR" sz="2078" dirty="0">
                <a:cs typeface="B Nazanin" panose="00000400000000000000" pitchFamily="2" charset="-78"/>
              </a:rPr>
              <a:t>برای از بین بردن مازاد تخصیص منابع سه راه وجود دارد:</a:t>
            </a:r>
          </a:p>
          <a:p>
            <a:pPr algn="r" rtl="1">
              <a:lnSpc>
                <a:spcPct val="150000"/>
              </a:lnSpc>
            </a:pPr>
            <a:r>
              <a:rPr lang="fa-IR" altLang="fa-IR" sz="2078" b="1" dirty="0">
                <a:solidFill>
                  <a:srgbClr val="FF0000"/>
                </a:solidFill>
                <a:cs typeface="B Nazanin" panose="00000400000000000000" pitchFamily="2" charset="-78"/>
              </a:rPr>
              <a:t>الف-افزایش زمان فعالیت ها</a:t>
            </a:r>
          </a:p>
          <a:p>
            <a:pPr algn="r" rtl="1">
              <a:lnSpc>
                <a:spcPct val="150000"/>
              </a:lnSpc>
            </a:pPr>
            <a:r>
              <a:rPr lang="fa-IR" altLang="fa-IR" sz="2078" b="1" dirty="0">
                <a:solidFill>
                  <a:srgbClr val="FF0000"/>
                </a:solidFill>
                <a:cs typeface="B Nazanin" panose="00000400000000000000" pitchFamily="2" charset="-78"/>
              </a:rPr>
              <a:t>ب- افزایش تعداد منابع</a:t>
            </a:r>
          </a:p>
          <a:p>
            <a:pPr algn="r" rtl="1">
              <a:lnSpc>
                <a:spcPct val="150000"/>
              </a:lnSpc>
            </a:pPr>
            <a:r>
              <a:rPr lang="fa-IR" altLang="fa-IR" sz="2078" b="1" dirty="0">
                <a:solidFill>
                  <a:srgbClr val="FF0000"/>
                </a:solidFill>
                <a:cs typeface="B Nazanin" panose="00000400000000000000" pitchFamily="2" charset="-78"/>
              </a:rPr>
              <a:t>ج-</a:t>
            </a:r>
            <a:r>
              <a:rPr lang="fa-IR" altLang="fa-IR" sz="2078" b="1" dirty="0" err="1">
                <a:solidFill>
                  <a:srgbClr val="FF0000"/>
                </a:solidFill>
                <a:cs typeface="B Nazanin" panose="00000400000000000000" pitchFamily="2" charset="-78"/>
              </a:rPr>
              <a:t>تسطیح</a:t>
            </a:r>
            <a:r>
              <a:rPr lang="fa-IR" altLang="fa-IR" sz="2078" b="1" dirty="0">
                <a:solidFill>
                  <a:srgbClr val="FF0000"/>
                </a:solidFill>
                <a:cs typeface="B Nazanin" panose="00000400000000000000" pitchFamily="2" charset="-78"/>
              </a:rPr>
              <a:t> منابع</a:t>
            </a:r>
          </a:p>
          <a:p>
            <a:pPr algn="r" rtl="1">
              <a:lnSpc>
                <a:spcPct val="150000"/>
              </a:lnSpc>
            </a:pPr>
            <a:endParaRPr lang="fa-IR" altLang="fa-IR" sz="2078" b="1" dirty="0">
              <a:solidFill>
                <a:srgbClr val="FF0000"/>
              </a:solidFill>
              <a:cs typeface="B Nazanin" panose="00000400000000000000" pitchFamily="2" charset="-78"/>
            </a:endParaRPr>
          </a:p>
          <a:p>
            <a:pPr algn="r" rtl="1">
              <a:lnSpc>
                <a:spcPct val="150000"/>
              </a:lnSpc>
            </a:pPr>
            <a:endParaRPr lang="fa-IR" altLang="fa-IR" sz="2078" b="1" dirty="0">
              <a:solidFill>
                <a:srgbClr val="FF0000"/>
              </a:solidFill>
              <a:cs typeface="B Nazanin" panose="00000400000000000000" pitchFamily="2" charset="-78"/>
            </a:endParaRPr>
          </a:p>
          <a:p>
            <a:pPr algn="r" rtl="1">
              <a:lnSpc>
                <a:spcPct val="150000"/>
              </a:lnSpc>
            </a:pPr>
            <a:endParaRPr lang="fa-IR" altLang="fa-IR" sz="1500" b="1" dirty="0">
              <a:solidFill>
                <a:srgbClr val="FF0000"/>
              </a:solidFill>
              <a:cs typeface="B Nazanin" panose="00000400000000000000" pitchFamily="2" charset="-78"/>
            </a:endParaRPr>
          </a:p>
          <a:p>
            <a:pPr algn="r" rtl="1"/>
            <a:r>
              <a:rPr lang="fa-IR" altLang="fa-IR" sz="2078" dirty="0">
                <a:cs typeface="B Nazanin" panose="00000400000000000000" pitchFamily="2" charset="-78"/>
              </a:rPr>
              <a:t>* اگر بخواهید روش سوم یعنی </a:t>
            </a:r>
            <a:r>
              <a:rPr lang="fa-IR" altLang="fa-IR" sz="2078" dirty="0" err="1">
                <a:cs typeface="B Nazanin" panose="00000400000000000000" pitchFamily="2" charset="-78"/>
              </a:rPr>
              <a:t>تسطیح</a:t>
            </a:r>
            <a:r>
              <a:rPr lang="fa-IR" altLang="fa-IR" sz="2078" dirty="0">
                <a:cs typeface="B Nazanin" panose="00000400000000000000" pitchFamily="2" charset="-78"/>
              </a:rPr>
              <a:t> رو انجام بدهید به این معنی که پروژه باید با همان منابع و زمان و بدون تغییر در این دو </a:t>
            </a:r>
            <a:r>
              <a:rPr lang="fa-IR" altLang="fa-IR" sz="2078" dirty="0" err="1">
                <a:cs typeface="B Nazanin" panose="00000400000000000000" pitchFamily="2" charset="-78"/>
              </a:rPr>
              <a:t>ایتم</a:t>
            </a:r>
            <a:r>
              <a:rPr lang="fa-IR" altLang="fa-IR" sz="2078" dirty="0">
                <a:cs typeface="B Nazanin" panose="00000400000000000000" pitchFamily="2" charset="-78"/>
              </a:rPr>
              <a:t> انجام بگیرد. خوب اتفاقی که در </a:t>
            </a:r>
            <a:r>
              <a:rPr lang="fa-IR" altLang="fa-IR" sz="2078" dirty="0" err="1">
                <a:cs typeface="B Nazanin" panose="00000400000000000000" pitchFamily="2" charset="-78"/>
              </a:rPr>
              <a:t>تسطیح</a:t>
            </a:r>
            <a:r>
              <a:rPr lang="fa-IR" altLang="fa-IR" sz="2078" dirty="0">
                <a:cs typeface="B Nazanin" panose="00000400000000000000" pitchFamily="2" charset="-78"/>
              </a:rPr>
              <a:t> می افتد این است با اینکه رابطه ها از نوع </a:t>
            </a:r>
            <a:r>
              <a:rPr lang="en-US" altLang="fa-IR" sz="2078" dirty="0">
                <a:cs typeface="B Nazanin" panose="00000400000000000000" pitchFamily="2" charset="-78"/>
              </a:rPr>
              <a:t> SS </a:t>
            </a:r>
            <a:r>
              <a:rPr lang="fa-IR" altLang="fa-IR" sz="2078" dirty="0">
                <a:cs typeface="B Nazanin" panose="00000400000000000000" pitchFamily="2" charset="-78"/>
              </a:rPr>
              <a:t>هست عملاً تبدیل به روابط از نوع </a:t>
            </a:r>
            <a:r>
              <a:rPr lang="en-US" altLang="fa-IR" sz="2078" dirty="0">
                <a:cs typeface="B Nazanin" panose="00000400000000000000" pitchFamily="2" charset="-78"/>
              </a:rPr>
              <a:t>FS </a:t>
            </a:r>
            <a:r>
              <a:rPr lang="fa-IR" altLang="fa-IR" sz="2078" dirty="0">
                <a:cs typeface="B Nazanin" panose="00000400000000000000" pitchFamily="2" charset="-78"/>
              </a:rPr>
              <a:t> می شوند یعنی چون نرم افزار چاره ای جز این </a:t>
            </a:r>
            <a:r>
              <a:rPr lang="fa-IR" altLang="fa-IR" sz="2078" dirty="0" err="1">
                <a:cs typeface="B Nazanin" panose="00000400000000000000" pitchFamily="2" charset="-78"/>
              </a:rPr>
              <a:t>نمی</a:t>
            </a:r>
            <a:r>
              <a:rPr lang="fa-IR" altLang="fa-IR" sz="2078" dirty="0">
                <a:cs typeface="B Nazanin" panose="00000400000000000000" pitchFamily="2" charset="-78"/>
              </a:rPr>
              <a:t> بینید که با یک منبع باید هر فعالیت را تمام کرده و سپس فعالیت بعدی شروع شود بنابراین بعد از </a:t>
            </a:r>
            <a:r>
              <a:rPr lang="fa-IR" altLang="fa-IR" sz="2078" dirty="0" err="1">
                <a:cs typeface="B Nazanin" panose="00000400000000000000" pitchFamily="2" charset="-78"/>
              </a:rPr>
              <a:t>تسطیح</a:t>
            </a:r>
            <a:r>
              <a:rPr lang="fa-IR" altLang="fa-IR" sz="2078" dirty="0">
                <a:cs typeface="B Nazanin" panose="00000400000000000000" pitchFamily="2" charset="-78"/>
              </a:rPr>
              <a:t> منبع زمان پروژه افزایش خواهد یافت. برای </a:t>
            </a:r>
            <a:r>
              <a:rPr lang="fa-IR" altLang="fa-IR" sz="2078" dirty="0" err="1">
                <a:cs typeface="B Nazanin" panose="00000400000000000000" pitchFamily="2" charset="-78"/>
              </a:rPr>
              <a:t>تسطیح</a:t>
            </a:r>
            <a:r>
              <a:rPr lang="fa-IR" altLang="fa-IR" sz="2078" dirty="0">
                <a:cs typeface="B Nazanin" panose="00000400000000000000" pitchFamily="2" charset="-78"/>
              </a:rPr>
              <a:t> منابع از منوی </a:t>
            </a:r>
            <a:r>
              <a:rPr lang="en-US" altLang="fa-IR" sz="2078" dirty="0">
                <a:cs typeface="B Nazanin" panose="00000400000000000000" pitchFamily="2" charset="-78"/>
              </a:rPr>
              <a:t>Tools &gt; Level Resources… </a:t>
            </a:r>
            <a:r>
              <a:rPr lang="fa-IR" altLang="fa-IR" sz="2078" dirty="0">
                <a:cs typeface="B Nazanin" panose="00000400000000000000" pitchFamily="2" charset="-78"/>
              </a:rPr>
              <a:t>یا از صفحه کلید </a:t>
            </a:r>
            <a:r>
              <a:rPr lang="en-US" altLang="fa-IR" sz="2078" dirty="0">
                <a:cs typeface="B Nazanin" panose="00000400000000000000" pitchFamily="2" charset="-78"/>
              </a:rPr>
              <a:t>Shfit+F9 </a:t>
            </a:r>
            <a:r>
              <a:rPr lang="fa-IR" altLang="fa-IR" sz="2078" dirty="0">
                <a:cs typeface="B Nazanin" panose="00000400000000000000" pitchFamily="2" charset="-78"/>
              </a:rPr>
              <a:t> را همزمان فشار دهید.</a:t>
            </a:r>
          </a:p>
          <a:p>
            <a:pPr algn="r" rtl="1"/>
            <a:endParaRPr lang="fa-IR" altLang="fa-IR" sz="2078" dirty="0">
              <a:cs typeface="B Nazanin" panose="00000400000000000000" pitchFamily="2" charset="-78"/>
            </a:endParaRPr>
          </a:p>
          <a:p>
            <a:pPr algn="r" rtl="1"/>
            <a:endParaRPr lang="fa-IR" altLang="fa-IR" sz="2078" dirty="0">
              <a:cs typeface="B Nazanin" panose="00000400000000000000" pitchFamily="2" charset="-78"/>
            </a:endParaRPr>
          </a:p>
        </p:txBody>
      </p:sp>
      <p:pic>
        <p:nvPicPr>
          <p:cNvPr id="7" name="Picture 6"/>
          <p:cNvPicPr>
            <a:picLocks noChangeAspect="1"/>
          </p:cNvPicPr>
          <p:nvPr/>
        </p:nvPicPr>
        <p:blipFill rotWithShape="1">
          <a:blip r:embed="rId2"/>
          <a:srcRect t="8052" b="30845"/>
          <a:stretch/>
        </p:blipFill>
        <p:spPr>
          <a:xfrm>
            <a:off x="321697" y="1836217"/>
            <a:ext cx="5029374" cy="2304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AC122D1C-E5F7-4783-BDC9-674F490CCAF7}" type="slidenum">
              <a:rPr lang="fa-IR" smtClean="0"/>
              <a:t>40</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167092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9303" y="322966"/>
            <a:ext cx="7196058" cy="813208"/>
          </a:xfrm>
        </p:spPr>
        <p:style>
          <a:lnRef idx="2">
            <a:schemeClr val="dk1"/>
          </a:lnRef>
          <a:fillRef idx="1">
            <a:schemeClr val="lt1"/>
          </a:fillRef>
          <a:effectRef idx="0">
            <a:schemeClr val="dk1"/>
          </a:effectRef>
          <a:fontRef idx="minor">
            <a:schemeClr val="dk1"/>
          </a:fontRef>
        </p:style>
        <p:txBody>
          <a:bodyPr>
            <a:normAutofit/>
          </a:bodyPr>
          <a:lstStyle/>
          <a:p>
            <a:r>
              <a:rPr lang="fa-IR" sz="4400" b="1" dirty="0">
                <a:solidFill>
                  <a:srgbClr val="0070C0"/>
                </a:solidFill>
                <a:cs typeface="B Titr" panose="00000700000000000000" pitchFamily="2" charset="-78"/>
              </a:rPr>
              <a:t>ساختار پروژه های سازمانی </a:t>
            </a:r>
            <a:r>
              <a:rPr lang="en-US" sz="4400" b="1" dirty="0">
                <a:solidFill>
                  <a:srgbClr val="FF0000"/>
                </a:solidFill>
                <a:cs typeface="B Titr" panose="00000700000000000000" pitchFamily="2" charset="-78"/>
              </a:rPr>
              <a:t>EPS</a:t>
            </a:r>
            <a:endParaRPr lang="fa-IR" sz="4400" b="1" dirty="0">
              <a:solidFill>
                <a:srgbClr val="FF0000"/>
              </a:solidFill>
              <a:cs typeface="B Titr"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939"/>
          <a:stretch/>
        </p:blipFill>
        <p:spPr>
          <a:xfrm>
            <a:off x="335525" y="1664812"/>
            <a:ext cx="8482637" cy="3144841"/>
          </a:xfrm>
          <a:prstGeom prst="rect">
            <a:avLst/>
          </a:prstGeom>
        </p:spPr>
      </p:pic>
      <p:sp>
        <p:nvSpPr>
          <p:cNvPr id="5" name="Rectangle 4"/>
          <p:cNvSpPr/>
          <p:nvPr/>
        </p:nvSpPr>
        <p:spPr>
          <a:xfrm>
            <a:off x="200788" y="4548396"/>
            <a:ext cx="8752113" cy="1708160"/>
          </a:xfrm>
          <a:prstGeom prst="rect">
            <a:avLst/>
          </a:prstGeom>
        </p:spPr>
        <p:style>
          <a:lnRef idx="1">
            <a:schemeClr val="accent1"/>
          </a:lnRef>
          <a:fillRef idx="1002">
            <a:schemeClr val="lt2"/>
          </a:fillRef>
          <a:effectRef idx="1">
            <a:schemeClr val="accent1"/>
          </a:effectRef>
          <a:fontRef idx="minor">
            <a:schemeClr val="dk1"/>
          </a:fontRef>
        </p:style>
        <p:txBody>
          <a:bodyPr wrap="square">
            <a:spAutoFit/>
          </a:bodyPr>
          <a:lstStyle/>
          <a:p>
            <a:pPr algn="just" rtl="1">
              <a:lnSpc>
                <a:spcPct val="150000"/>
              </a:lnSpc>
            </a:pPr>
            <a:r>
              <a:rPr lang="fa-IR" sz="2400" dirty="0">
                <a:cs typeface="B Nazanin" panose="00000400000000000000" pitchFamily="2" charset="-78"/>
              </a:rPr>
              <a:t>این ساختار چیزی شبیه به چارت سازمانی پروژه است با این تفاوت که به جای نفرات گروههای مختلف پروژه قرار می گیرند. با این روش شما می توانید به صورت همزمان تعداد زیادی پروژه را که مربوط به یک سازمان است برنامه ریزی و کنترل نمایید.</a:t>
            </a:r>
          </a:p>
        </p:txBody>
      </p:sp>
      <p:sp>
        <p:nvSpPr>
          <p:cNvPr id="6" name="Slide Number Placeholder 5"/>
          <p:cNvSpPr>
            <a:spLocks noGrp="1"/>
          </p:cNvSpPr>
          <p:nvPr>
            <p:ph type="sldNum" sz="quarter" idx="12"/>
          </p:nvPr>
        </p:nvSpPr>
        <p:spPr/>
        <p:txBody>
          <a:bodyPr/>
          <a:lstStyle/>
          <a:p>
            <a:fld id="{AC122D1C-E5F7-4783-BDC9-674F490CCAF7}" type="slidenum">
              <a:rPr lang="fa-IR" smtClean="0"/>
              <a:t>41</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531711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547" y="649832"/>
            <a:ext cx="7373983" cy="813208"/>
          </a:xfrm>
        </p:spPr>
        <p:txBody>
          <a:bodyPr>
            <a:normAutofit/>
          </a:bodyPr>
          <a:lstStyle/>
          <a:p>
            <a:r>
              <a:rPr lang="fa-IR" sz="4400" b="1" dirty="0">
                <a:solidFill>
                  <a:srgbClr val="0070C0"/>
                </a:solidFill>
                <a:cs typeface="B Titr" panose="00000700000000000000" pitchFamily="2" charset="-78"/>
              </a:rPr>
              <a:t>نمونه </a:t>
            </a:r>
            <a:r>
              <a:rPr lang="en-US" sz="4400" b="1" dirty="0">
                <a:solidFill>
                  <a:srgbClr val="FF0000"/>
                </a:solidFill>
                <a:cs typeface="B Titr" panose="00000700000000000000" pitchFamily="2" charset="-78"/>
              </a:rPr>
              <a:t>EPS</a:t>
            </a:r>
            <a:endParaRPr lang="fa-IR" sz="4400" b="1" dirty="0">
              <a:solidFill>
                <a:srgbClr val="FF0000"/>
              </a:solidFill>
              <a:cs typeface="B Titr" panose="00000700000000000000" pitchFamily="2" charset="-78"/>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4053" t="6604" b="2795"/>
          <a:stretch/>
        </p:blipFill>
        <p:spPr>
          <a:xfrm>
            <a:off x="1110343" y="1867988"/>
            <a:ext cx="7558918" cy="4349931"/>
          </a:xfrm>
          <a:prstGeom prst="rect">
            <a:avLst/>
          </a:prstGeom>
        </p:spPr>
      </p:pic>
      <p:sp>
        <p:nvSpPr>
          <p:cNvPr id="5" name="Slide Number Placeholder 4"/>
          <p:cNvSpPr>
            <a:spLocks noGrp="1"/>
          </p:cNvSpPr>
          <p:nvPr>
            <p:ph type="sldNum" sz="quarter" idx="12"/>
          </p:nvPr>
        </p:nvSpPr>
        <p:spPr/>
        <p:txBody>
          <a:bodyPr/>
          <a:lstStyle/>
          <a:p>
            <a:fld id="{AC122D1C-E5F7-4783-BDC9-674F490CCAF7}" type="slidenum">
              <a:rPr lang="fa-IR" smtClean="0"/>
              <a:t>42</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
        <p:nvSpPr>
          <p:cNvPr id="6" name="Rounded Rectangle 5"/>
          <p:cNvSpPr/>
          <p:nvPr/>
        </p:nvSpPr>
        <p:spPr>
          <a:xfrm>
            <a:off x="4438436" y="2034283"/>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a:solidFill>
                  <a:schemeClr val="tx1"/>
                </a:solidFill>
                <a:cs typeface="B Nazanin" panose="00000400000000000000" pitchFamily="2" charset="-78"/>
              </a:rPr>
              <a:t>شرکت </a:t>
            </a:r>
            <a:r>
              <a:rPr lang="fa-IR" sz="2400" b="1" dirty="0" err="1">
                <a:solidFill>
                  <a:schemeClr val="tx1"/>
                </a:solidFill>
                <a:cs typeface="B Nazanin" panose="00000400000000000000" pitchFamily="2" charset="-78"/>
              </a:rPr>
              <a:t>مسترایزو</a:t>
            </a:r>
            <a:endParaRPr lang="fa-IR" sz="2400" b="1" dirty="0">
              <a:solidFill>
                <a:schemeClr val="tx1"/>
              </a:solidFill>
              <a:cs typeface="B Nazanin" panose="00000400000000000000" pitchFamily="2" charset="-78"/>
            </a:endParaRPr>
          </a:p>
        </p:txBody>
      </p:sp>
      <p:sp>
        <p:nvSpPr>
          <p:cNvPr id="7" name="Rounded Rectangle 6"/>
          <p:cNvSpPr/>
          <p:nvPr/>
        </p:nvSpPr>
        <p:spPr>
          <a:xfrm>
            <a:off x="2340795" y="3645613"/>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a:solidFill>
                  <a:schemeClr val="tx1"/>
                </a:solidFill>
                <a:cs typeface="B Nazanin" panose="00000400000000000000" pitchFamily="2" charset="-78"/>
              </a:rPr>
              <a:t>نفت و گاز</a:t>
            </a:r>
          </a:p>
        </p:txBody>
      </p:sp>
      <p:sp>
        <p:nvSpPr>
          <p:cNvPr id="8" name="Rounded Rectangle 7"/>
          <p:cNvSpPr/>
          <p:nvPr/>
        </p:nvSpPr>
        <p:spPr>
          <a:xfrm>
            <a:off x="4424737" y="3623352"/>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a:solidFill>
                  <a:schemeClr val="tx1"/>
                </a:solidFill>
                <a:cs typeface="B Nazanin" panose="00000400000000000000" pitchFamily="2" charset="-78"/>
              </a:rPr>
              <a:t>ساختمان</a:t>
            </a:r>
          </a:p>
        </p:txBody>
      </p:sp>
      <p:sp>
        <p:nvSpPr>
          <p:cNvPr id="9" name="Rounded Rectangle 8"/>
          <p:cNvSpPr/>
          <p:nvPr/>
        </p:nvSpPr>
        <p:spPr>
          <a:xfrm>
            <a:off x="6529227" y="3621639"/>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a:solidFill>
                  <a:schemeClr val="tx1"/>
                </a:solidFill>
                <a:cs typeface="B Nazanin" panose="00000400000000000000" pitchFamily="2" charset="-78"/>
              </a:rPr>
              <a:t>حفاری</a:t>
            </a:r>
          </a:p>
        </p:txBody>
      </p:sp>
      <p:sp>
        <p:nvSpPr>
          <p:cNvPr id="10" name="Rounded Rectangle 9"/>
          <p:cNvSpPr/>
          <p:nvPr/>
        </p:nvSpPr>
        <p:spPr>
          <a:xfrm>
            <a:off x="3426432" y="5214134"/>
            <a:ext cx="1443518"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a:solidFill>
                  <a:schemeClr val="tx1"/>
                </a:solidFill>
                <a:cs typeface="B Nazanin" panose="00000400000000000000" pitchFamily="2" charset="-78"/>
              </a:rPr>
              <a:t>ساخت تجهیزات</a:t>
            </a:r>
          </a:p>
        </p:txBody>
      </p:sp>
      <p:sp>
        <p:nvSpPr>
          <p:cNvPr id="11" name="Rounded Rectangle 10"/>
          <p:cNvSpPr/>
          <p:nvPr/>
        </p:nvSpPr>
        <p:spPr>
          <a:xfrm>
            <a:off x="1400710" y="5232970"/>
            <a:ext cx="1443518"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a:solidFill>
                  <a:schemeClr val="tx1"/>
                </a:solidFill>
                <a:cs typeface="B Nazanin" panose="00000400000000000000" pitchFamily="2" charset="-78"/>
              </a:rPr>
              <a:t>نصب تجهیزات</a:t>
            </a:r>
          </a:p>
        </p:txBody>
      </p:sp>
    </p:spTree>
    <p:extLst>
      <p:ext uri="{BB962C8B-B14F-4D97-AF65-F5344CB8AC3E}">
        <p14:creationId xmlns:p14="http://schemas.microsoft.com/office/powerpoint/2010/main" val="1271993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114" y="427763"/>
            <a:ext cx="7373983" cy="813208"/>
          </a:xfrm>
        </p:spPr>
        <p:txBody>
          <a:bodyPr>
            <a:normAutofit/>
          </a:bodyPr>
          <a:lstStyle/>
          <a:p>
            <a:r>
              <a:rPr lang="fa-IR" sz="4400" b="1" dirty="0">
                <a:solidFill>
                  <a:srgbClr val="0070C0"/>
                </a:solidFill>
                <a:cs typeface="B Titr" panose="00000700000000000000" pitchFamily="2" charset="-78"/>
              </a:rPr>
              <a:t>ساختار شکست سازمانی </a:t>
            </a:r>
            <a:r>
              <a:rPr lang="en-US" sz="4400" b="1" dirty="0">
                <a:solidFill>
                  <a:srgbClr val="FF0000"/>
                </a:solidFill>
                <a:cs typeface="B Titr" panose="00000700000000000000" pitchFamily="2" charset="-78"/>
              </a:rPr>
              <a:t>OBS</a:t>
            </a:r>
            <a:endParaRPr lang="fa-IR" sz="4400" b="1" dirty="0">
              <a:solidFill>
                <a:srgbClr val="FF0000"/>
              </a:solidFill>
              <a:cs typeface="B Titr" panose="00000700000000000000" pitchFamily="2" charset="-78"/>
            </a:endParaRPr>
          </a:p>
        </p:txBody>
      </p:sp>
      <p:pic>
        <p:nvPicPr>
          <p:cNvPr id="2" name="Picture 1"/>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83456"/>
          <a:stretch/>
        </p:blipFill>
        <p:spPr>
          <a:xfrm>
            <a:off x="431515" y="1323164"/>
            <a:ext cx="8291245" cy="753537"/>
          </a:xfrm>
          <a:prstGeom prst="roundRect">
            <a:avLst>
              <a:gd name="adj" fmla="val 27682"/>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a:xfrm>
            <a:off x="165492" y="2030026"/>
            <a:ext cx="8824396" cy="411479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r" rtl="1">
              <a:lnSpc>
                <a:spcPct val="150000"/>
              </a:lnSpc>
            </a:pPr>
            <a:r>
              <a:rPr lang="en-US" sz="2800" dirty="0">
                <a:solidFill>
                  <a:schemeClr val="tx1"/>
                </a:solidFill>
                <a:cs typeface="B Nazanin" panose="00000400000000000000" pitchFamily="2" charset="-78"/>
              </a:rPr>
              <a:t> </a:t>
            </a:r>
            <a:r>
              <a:rPr lang="en-US" sz="2800" b="1" dirty="0">
                <a:solidFill>
                  <a:srgbClr val="FF0000"/>
                </a:solidFill>
                <a:cs typeface="B Nazanin" panose="00000400000000000000" pitchFamily="2" charset="-78"/>
              </a:rPr>
              <a:t>OBS</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مخخف</a:t>
            </a:r>
            <a:r>
              <a:rPr lang="en-US" sz="2800" b="1" dirty="0">
                <a:solidFill>
                  <a:srgbClr val="FF0000"/>
                </a:solidFill>
                <a:cs typeface="B Nazanin" panose="00000400000000000000" pitchFamily="2" charset="-78"/>
              </a:rPr>
              <a:t>Organization Breakdown Structure</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 یا همان ساختار شکست سازمانی یا به عبارت ساده تر چارت سازمانی پروژه می باشد.</a:t>
            </a:r>
          </a:p>
          <a:p>
            <a:pPr algn="r" rtl="1">
              <a:lnSpc>
                <a:spcPct val="150000"/>
              </a:lnSpc>
            </a:pPr>
            <a:r>
              <a:rPr lang="fa-IR" sz="2800" dirty="0">
                <a:solidFill>
                  <a:schemeClr val="tx1"/>
                </a:solidFill>
                <a:cs typeface="B Nazanin" panose="00000400000000000000" pitchFamily="2" charset="-78"/>
              </a:rPr>
              <a:t> این ساختار جز ساختارهای سراسری در نرم افزار پریماورا می باشد و کافی است یکبار ایجاد و تعریف شود. فرض بر این است که شما این نرم افزار را به صورت سازمانی و تحت شبکه و توسط کاربرهای مختلف در یک سازمان پروژه محور مورد استفاده قرار دهید.</a:t>
            </a:r>
          </a:p>
        </p:txBody>
      </p:sp>
      <p:sp>
        <p:nvSpPr>
          <p:cNvPr id="6" name="Slide Number Placeholder 5"/>
          <p:cNvSpPr>
            <a:spLocks noGrp="1"/>
          </p:cNvSpPr>
          <p:nvPr>
            <p:ph type="sldNum" sz="quarter" idx="12"/>
          </p:nvPr>
        </p:nvSpPr>
        <p:spPr/>
        <p:txBody>
          <a:bodyPr/>
          <a:lstStyle/>
          <a:p>
            <a:fld id="{AC122D1C-E5F7-4783-BDC9-674F490CCAF7}" type="slidenum">
              <a:rPr lang="fa-IR" smtClean="0"/>
              <a:t>43</a:t>
            </a:fld>
            <a:endParaRPr lang="fa-IR"/>
          </a:p>
        </p:txBody>
      </p:sp>
      <p:sp>
        <p:nvSpPr>
          <p:cNvPr id="5" name="Footer Placeholder 4"/>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196767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547" y="649832"/>
            <a:ext cx="7373983" cy="813208"/>
          </a:xfrm>
        </p:spPr>
        <p:txBody>
          <a:bodyPr>
            <a:normAutofit/>
          </a:bodyPr>
          <a:lstStyle/>
          <a:p>
            <a:r>
              <a:rPr lang="fa-IR" sz="4400" b="1" dirty="0">
                <a:solidFill>
                  <a:srgbClr val="0070C0"/>
                </a:solidFill>
                <a:cs typeface="B Titr" panose="00000700000000000000" pitchFamily="2" charset="-78"/>
              </a:rPr>
              <a:t>نمونه </a:t>
            </a:r>
            <a:r>
              <a:rPr lang="en-US" sz="4400" b="1" dirty="0">
                <a:solidFill>
                  <a:srgbClr val="FF0000"/>
                </a:solidFill>
                <a:cs typeface="B Titr" panose="00000700000000000000" pitchFamily="2" charset="-78"/>
              </a:rPr>
              <a:t>OBS</a:t>
            </a:r>
            <a:endParaRPr lang="fa-IR" sz="4400" b="1" dirty="0">
              <a:solidFill>
                <a:srgbClr val="FF0000"/>
              </a:solidFill>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174" y="2793896"/>
            <a:ext cx="6708120" cy="3341591"/>
          </a:xfrm>
          <a:prstGeom prst="rect">
            <a:avLst/>
          </a:prstGeom>
        </p:spPr>
      </p:pic>
      <p:sp>
        <p:nvSpPr>
          <p:cNvPr id="5" name="Slide Number Placeholder 4"/>
          <p:cNvSpPr>
            <a:spLocks noGrp="1"/>
          </p:cNvSpPr>
          <p:nvPr>
            <p:ph type="sldNum" sz="quarter" idx="12"/>
          </p:nvPr>
        </p:nvSpPr>
        <p:spPr/>
        <p:txBody>
          <a:bodyPr/>
          <a:lstStyle/>
          <a:p>
            <a:fld id="{AC122D1C-E5F7-4783-BDC9-674F490CCAF7}" type="slidenum">
              <a:rPr lang="fa-IR" smtClean="0"/>
              <a:t>44</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
        <p:nvSpPr>
          <p:cNvPr id="6" name="Rounded Rectangle 5"/>
          <p:cNvSpPr/>
          <p:nvPr/>
        </p:nvSpPr>
        <p:spPr>
          <a:xfrm>
            <a:off x="3893906" y="3267182"/>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b="1" dirty="0">
                <a:solidFill>
                  <a:schemeClr val="tx1"/>
                </a:solidFill>
                <a:cs typeface="B Nazanin" panose="00000400000000000000" pitchFamily="2" charset="-78"/>
              </a:rPr>
              <a:t>مرتضی بهمنی</a:t>
            </a:r>
          </a:p>
        </p:txBody>
      </p:sp>
      <p:sp>
        <p:nvSpPr>
          <p:cNvPr id="7" name="Rounded Rectangle 6"/>
          <p:cNvSpPr/>
          <p:nvPr/>
        </p:nvSpPr>
        <p:spPr>
          <a:xfrm>
            <a:off x="6080589" y="4950431"/>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300" b="1" dirty="0">
                <a:solidFill>
                  <a:schemeClr val="tx1"/>
                </a:solidFill>
                <a:cs typeface="B Nazanin" panose="00000400000000000000" pitchFamily="2" charset="-78"/>
              </a:rPr>
              <a:t>رضا </a:t>
            </a:r>
            <a:r>
              <a:rPr lang="fa-IR" sz="2300" b="1" dirty="0" err="1">
                <a:solidFill>
                  <a:schemeClr val="tx1"/>
                </a:solidFill>
                <a:cs typeface="B Nazanin" panose="00000400000000000000" pitchFamily="2" charset="-78"/>
              </a:rPr>
              <a:t>الیاسی</a:t>
            </a:r>
            <a:endParaRPr lang="fa-IR" sz="2300" b="1" dirty="0">
              <a:solidFill>
                <a:schemeClr val="tx1"/>
              </a:solidFill>
              <a:cs typeface="B Nazanin" panose="00000400000000000000" pitchFamily="2" charset="-78"/>
            </a:endParaRPr>
          </a:p>
        </p:txBody>
      </p:sp>
      <p:sp>
        <p:nvSpPr>
          <p:cNvPr id="8" name="Rounded Rectangle 7"/>
          <p:cNvSpPr/>
          <p:nvPr/>
        </p:nvSpPr>
        <p:spPr>
          <a:xfrm>
            <a:off x="3911029" y="4917896"/>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200" b="1" dirty="0">
                <a:solidFill>
                  <a:schemeClr val="tx1"/>
                </a:solidFill>
                <a:cs typeface="B Nazanin" panose="00000400000000000000" pitchFamily="2" charset="-78"/>
              </a:rPr>
              <a:t>محمد جعفری</a:t>
            </a:r>
          </a:p>
        </p:txBody>
      </p:sp>
      <p:sp>
        <p:nvSpPr>
          <p:cNvPr id="9" name="Rounded Rectangle 8"/>
          <p:cNvSpPr/>
          <p:nvPr/>
        </p:nvSpPr>
        <p:spPr>
          <a:xfrm>
            <a:off x="1731195" y="4895635"/>
            <a:ext cx="1592494" cy="852756"/>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b="1" dirty="0">
                <a:solidFill>
                  <a:schemeClr val="tx1"/>
                </a:solidFill>
                <a:cs typeface="B Nazanin" panose="00000400000000000000" pitchFamily="2" charset="-78"/>
              </a:rPr>
              <a:t>سمیه نیک فر</a:t>
            </a:r>
          </a:p>
        </p:txBody>
      </p:sp>
    </p:spTree>
    <p:extLst>
      <p:ext uri="{BB962C8B-B14F-4D97-AF65-F5344CB8AC3E}">
        <p14:creationId xmlns:p14="http://schemas.microsoft.com/office/powerpoint/2010/main" val="2466156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8736" y="271009"/>
            <a:ext cx="7373983" cy="813208"/>
          </a:xfrm>
        </p:spPr>
        <p:txBody>
          <a:bodyPr>
            <a:normAutofit/>
          </a:bodyPr>
          <a:lstStyle/>
          <a:p>
            <a:r>
              <a:rPr lang="fa-IR" sz="4400" b="1" dirty="0">
                <a:solidFill>
                  <a:srgbClr val="0070C0"/>
                </a:solidFill>
                <a:cs typeface="B Titr" panose="00000700000000000000" pitchFamily="2" charset="-78"/>
              </a:rPr>
              <a:t>نمونه دوم </a:t>
            </a:r>
            <a:r>
              <a:rPr lang="en-US" sz="4400" b="1" dirty="0">
                <a:solidFill>
                  <a:srgbClr val="FF0000"/>
                </a:solidFill>
                <a:cs typeface="B Titr" panose="00000700000000000000" pitchFamily="2" charset="-78"/>
              </a:rPr>
              <a:t>OBS</a:t>
            </a:r>
            <a:endParaRPr lang="fa-IR" sz="4400" b="1" dirty="0">
              <a:solidFill>
                <a:srgbClr val="FF0000"/>
              </a:solidFill>
              <a:cs typeface="B Titr" panose="000007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990" b="2705"/>
          <a:stretch/>
        </p:blipFill>
        <p:spPr>
          <a:xfrm>
            <a:off x="799034" y="2207876"/>
            <a:ext cx="7625774" cy="4564702"/>
          </a:xfrm>
          <a:prstGeom prst="rect">
            <a:avLst/>
          </a:prstGeom>
        </p:spPr>
      </p:pic>
      <p:sp>
        <p:nvSpPr>
          <p:cNvPr id="5" name="Slide Number Placeholder 4"/>
          <p:cNvSpPr>
            <a:spLocks noGrp="1"/>
          </p:cNvSpPr>
          <p:nvPr>
            <p:ph type="sldNum" sz="quarter" idx="12"/>
          </p:nvPr>
        </p:nvSpPr>
        <p:spPr/>
        <p:txBody>
          <a:bodyPr/>
          <a:lstStyle/>
          <a:p>
            <a:fld id="{AC122D1C-E5F7-4783-BDC9-674F490CCAF7}" type="slidenum">
              <a:rPr lang="fa-IR" smtClean="0"/>
              <a:t>45</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661888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4535" y="114988"/>
            <a:ext cx="5156723" cy="686396"/>
          </a:xfr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rtl="0">
              <a:lnSpc>
                <a:spcPct val="150000"/>
              </a:lnSpc>
            </a:pPr>
            <a:r>
              <a:rPr lang="fa-IR" b="1" dirty="0">
                <a:solidFill>
                  <a:srgbClr val="FF0000"/>
                </a:solidFill>
                <a:cs typeface="B Titr" panose="00000700000000000000" pitchFamily="2" charset="-78"/>
              </a:rPr>
              <a:t>تنظیمات اولیه نرم افزار رو بهتر بدانید!!</a:t>
            </a:r>
          </a:p>
        </p:txBody>
      </p:sp>
      <p:sp>
        <p:nvSpPr>
          <p:cNvPr id="6" name="Slide Number Placeholder 5"/>
          <p:cNvSpPr>
            <a:spLocks noGrp="1"/>
          </p:cNvSpPr>
          <p:nvPr>
            <p:ph type="sldNum" sz="quarter" idx="12"/>
          </p:nvPr>
        </p:nvSpPr>
        <p:spPr/>
        <p:txBody>
          <a:bodyPr/>
          <a:lstStyle/>
          <a:p>
            <a:fld id="{AC122D1C-E5F7-4783-BDC9-674F490CCAF7}" type="slidenum">
              <a:rPr lang="fa-IR" smtClean="0"/>
              <a:t>46</a:t>
            </a:fld>
            <a:endParaRPr lang="fa-I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93"/>
          <a:stretch/>
        </p:blipFill>
        <p:spPr>
          <a:xfrm>
            <a:off x="123721" y="948176"/>
            <a:ext cx="6595577" cy="5909824"/>
          </a:xfrm>
          <a:prstGeom prst="rect">
            <a:avLst/>
          </a:prstGeom>
        </p:spPr>
      </p:pic>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200500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546" y="310198"/>
            <a:ext cx="7971843" cy="809686"/>
          </a:xfr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rtl="0">
              <a:lnSpc>
                <a:spcPct val="150000"/>
              </a:lnSpc>
            </a:pPr>
            <a:r>
              <a:rPr lang="fa-IR" sz="3200" b="1" dirty="0">
                <a:solidFill>
                  <a:srgbClr val="FF0000"/>
                </a:solidFill>
                <a:cs typeface="B Titr" panose="00000700000000000000" pitchFamily="2" charset="-78"/>
              </a:rPr>
              <a:t>تنظیمات اولیه نرم افزار رو بهتر بدانید!!</a:t>
            </a:r>
          </a:p>
        </p:txBody>
      </p:sp>
      <p:sp>
        <p:nvSpPr>
          <p:cNvPr id="4" name="Subtitle 2"/>
          <p:cNvSpPr txBox="1">
            <a:spLocks/>
          </p:cNvSpPr>
          <p:nvPr/>
        </p:nvSpPr>
        <p:spPr>
          <a:xfrm>
            <a:off x="206216" y="1564624"/>
            <a:ext cx="8752115" cy="69233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rtl="0">
              <a:lnSpc>
                <a:spcPct val="150000"/>
              </a:lnSpc>
            </a:pPr>
            <a:r>
              <a:rPr lang="fa-IR" sz="2000" b="1" dirty="0">
                <a:solidFill>
                  <a:schemeClr val="tx1"/>
                </a:solidFill>
                <a:cs typeface="B Nazanin" panose="00000400000000000000" pitchFamily="2" charset="-78"/>
              </a:rPr>
              <a:t>بعد از ایجاد پروژه می بایست با موارد زیر آشنا شوید و یک سری تنظمیات اولیه را مشخص کنید.</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084"/>
          <a:stretch/>
        </p:blipFill>
        <p:spPr>
          <a:xfrm>
            <a:off x="489935" y="2482531"/>
            <a:ext cx="8257965" cy="3892732"/>
          </a:xfrm>
          <a:prstGeom prst="rect">
            <a:avLst/>
          </a:prstGeom>
        </p:spPr>
      </p:pic>
      <p:sp>
        <p:nvSpPr>
          <p:cNvPr id="6" name="Slide Number Placeholder 5"/>
          <p:cNvSpPr>
            <a:spLocks noGrp="1"/>
          </p:cNvSpPr>
          <p:nvPr>
            <p:ph type="sldNum" sz="quarter" idx="12"/>
          </p:nvPr>
        </p:nvSpPr>
        <p:spPr/>
        <p:txBody>
          <a:bodyPr/>
          <a:lstStyle/>
          <a:p>
            <a:fld id="{AC122D1C-E5F7-4783-BDC9-674F490CCAF7}" type="slidenum">
              <a:rPr lang="fa-IR" smtClean="0"/>
              <a:t>47</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769350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fa-I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 y="1635529"/>
            <a:ext cx="8843554" cy="4477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p:nvPr/>
        </p:nvCxnSpPr>
        <p:spPr>
          <a:xfrm flipH="1">
            <a:off x="1061358" y="944384"/>
            <a:ext cx="849086" cy="11103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Rounded Rectangle 12"/>
          <p:cNvSpPr/>
          <p:nvPr/>
        </p:nvSpPr>
        <p:spPr>
          <a:xfrm>
            <a:off x="1704703" y="613954"/>
            <a:ext cx="1626326" cy="49638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cs typeface="B Nazanin" panose="00000400000000000000" pitchFamily="2" charset="-78"/>
              </a:rPr>
              <a:t>انتخاب پروژه</a:t>
            </a:r>
          </a:p>
        </p:txBody>
      </p:sp>
      <p:cxnSp>
        <p:nvCxnSpPr>
          <p:cNvPr id="14" name="Straight Arrow Connector 13"/>
          <p:cNvCxnSpPr/>
          <p:nvPr/>
        </p:nvCxnSpPr>
        <p:spPr>
          <a:xfrm flipH="1">
            <a:off x="293914" y="2805991"/>
            <a:ext cx="849086" cy="1110343"/>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Rounded Rectangle 14"/>
          <p:cNvSpPr/>
          <p:nvPr/>
        </p:nvSpPr>
        <p:spPr>
          <a:xfrm>
            <a:off x="1058092" y="2716436"/>
            <a:ext cx="1626326" cy="49638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cs typeface="B Nazanin" panose="00000400000000000000" pitchFamily="2" charset="-78"/>
              </a:rPr>
              <a:t>General</a:t>
            </a:r>
            <a:endParaRPr lang="fa-IR" sz="2400" b="1"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AC122D1C-E5F7-4783-BDC9-674F490CCAF7}" type="slidenum">
              <a:rPr lang="fa-IR" smtClean="0"/>
              <a:t>48</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007820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4120" y="1276786"/>
            <a:ext cx="8645815" cy="4898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49</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
        <p:nvSpPr>
          <p:cNvPr id="5" name="Rounded Rectangle 4"/>
          <p:cNvSpPr/>
          <p:nvPr/>
        </p:nvSpPr>
        <p:spPr>
          <a:xfrm>
            <a:off x="338901" y="339048"/>
            <a:ext cx="2126897" cy="6545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solidFill>
                <a:cs typeface="B Nazanin" panose="00000400000000000000" pitchFamily="2" charset="-78"/>
              </a:rPr>
              <a:t>General</a:t>
            </a:r>
            <a:endParaRPr lang="fa-IR" sz="3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48467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465" y="302733"/>
            <a:ext cx="9670481" cy="1562948"/>
          </a:xfrm>
        </p:spPr>
        <p:txBody>
          <a:bodyPr>
            <a:normAutofit fontScale="90000"/>
          </a:bodyPr>
          <a:lstStyle/>
          <a:p>
            <a:pPr algn="ctr">
              <a:lnSpc>
                <a:spcPct val="150000"/>
              </a:lnSpc>
              <a:defRPr/>
            </a:pPr>
            <a:r>
              <a:rPr lang="fa-IR" altLang="en-US" sz="3527" b="1" dirty="0">
                <a:solidFill>
                  <a:srgbClr val="FF0000"/>
                </a:solidFill>
                <a:latin typeface="2  Titr"/>
                <a:cs typeface="B Titr" panose="00000700000000000000" pitchFamily="2" charset="-78"/>
              </a:rPr>
              <a:t>برنامه ریزی </a:t>
            </a:r>
            <a:r>
              <a:rPr lang="fa-IR" altLang="en-US" sz="3527" b="1" dirty="0">
                <a:latin typeface="2  Titr"/>
                <a:cs typeface="B Titr" panose="00000700000000000000" pitchFamily="2" charset="-78"/>
              </a:rPr>
              <a:t>و</a:t>
            </a:r>
            <a:r>
              <a:rPr lang="fa-IR" altLang="en-US" sz="3527" b="1" dirty="0">
                <a:solidFill>
                  <a:srgbClr val="1818FF"/>
                </a:solidFill>
                <a:latin typeface="2  Titr"/>
                <a:cs typeface="B Titr" panose="00000700000000000000" pitchFamily="2" charset="-78"/>
              </a:rPr>
              <a:t> </a:t>
            </a:r>
            <a:r>
              <a:rPr lang="fa-IR" altLang="en-US" sz="3527" b="1" dirty="0">
                <a:solidFill>
                  <a:srgbClr val="00B050"/>
                </a:solidFill>
                <a:latin typeface="2  Titr"/>
                <a:cs typeface="B Titr" panose="00000700000000000000" pitchFamily="2" charset="-78"/>
              </a:rPr>
              <a:t>کنترل پروژه</a:t>
            </a:r>
            <a:r>
              <a:rPr lang="en-US" altLang="en-US" sz="3527" b="1" dirty="0">
                <a:solidFill>
                  <a:srgbClr val="00B050"/>
                </a:solidFill>
                <a:latin typeface="2  Titr"/>
                <a:cs typeface="B Titr" panose="00000700000000000000" pitchFamily="2" charset="-78"/>
              </a:rPr>
              <a:t> </a:t>
            </a:r>
            <a:r>
              <a:rPr lang="fa-IR" altLang="en-US" sz="3527" b="1" dirty="0">
                <a:solidFill>
                  <a:srgbClr val="00B050"/>
                </a:solidFill>
                <a:latin typeface="2  Titr"/>
                <a:cs typeface="B Titr" panose="00000700000000000000" pitchFamily="2" charset="-78"/>
              </a:rPr>
              <a:t> </a:t>
            </a:r>
            <a:r>
              <a:rPr lang="fa-IR" altLang="en-US" sz="3527" b="1" dirty="0">
                <a:solidFill>
                  <a:srgbClr val="002060"/>
                </a:solidFill>
                <a:latin typeface="2  Titr"/>
                <a:cs typeface="B Titr" panose="00000700000000000000" pitchFamily="2" charset="-78"/>
              </a:rPr>
              <a:t>به سبک بهمنی</a:t>
            </a:r>
            <a:br>
              <a:rPr lang="en-US" altLang="en-US" sz="2646" b="1" dirty="0">
                <a:solidFill>
                  <a:srgbClr val="1818FF"/>
                </a:solidFill>
                <a:latin typeface="2  Titr"/>
                <a:cs typeface="B Titr" panose="00000700000000000000" pitchFamily="2" charset="-78"/>
              </a:rPr>
            </a:br>
            <a:r>
              <a:rPr lang="en-US" altLang="en-US" sz="4850" b="1" dirty="0">
                <a:solidFill>
                  <a:srgbClr val="002060"/>
                </a:solidFill>
                <a:latin typeface="Aharoni" panose="02010803020104030203" pitchFamily="2" charset="-79"/>
                <a:cs typeface="Aharoni" panose="02010803020104030203" pitchFamily="2" charset="-79"/>
              </a:rPr>
              <a:t>Alfa</a:t>
            </a:r>
            <a:r>
              <a:rPr lang="en-US" altLang="en-US" sz="2646" b="1" dirty="0">
                <a:solidFill>
                  <a:srgbClr val="002060"/>
                </a:solidFill>
                <a:latin typeface="2  Titr"/>
                <a:cs typeface="B Titr" panose="00000700000000000000" pitchFamily="2" charset="-78"/>
              </a:rPr>
              <a:t> </a:t>
            </a:r>
            <a:r>
              <a:rPr lang="en-US" altLang="en-US" sz="4850" b="1" dirty="0">
                <a:latin typeface="Aharoni" panose="02010803020104030203" pitchFamily="2" charset="-79"/>
                <a:cs typeface="Aharoni" panose="02010803020104030203" pitchFamily="2" charset="-79"/>
              </a:rPr>
              <a:t>Project Management</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77" y="2295543"/>
            <a:ext cx="6927121" cy="384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p:cNvSpPr>
            <a:spLocks noGrp="1"/>
          </p:cNvSpPr>
          <p:nvPr>
            <p:ph type="sldNum" sz="quarter" idx="12"/>
          </p:nvPr>
        </p:nvSpPr>
        <p:spPr/>
        <p:txBody>
          <a:bodyPr/>
          <a:lstStyle/>
          <a:p>
            <a:fld id="{AC122D1C-E5F7-4783-BDC9-674F490CCAF7}" type="slidenum">
              <a:rPr lang="fa-IR" smtClean="0"/>
              <a:t>5</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201736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78137" y="1376241"/>
            <a:ext cx="8706915" cy="4720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C122D1C-E5F7-4783-BDC9-674F490CCAF7}" type="slidenum">
              <a:rPr lang="fa-IR" smtClean="0"/>
              <a:t>50</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
        <p:nvSpPr>
          <p:cNvPr id="5" name="Rounded Rectangle 4"/>
          <p:cNvSpPr/>
          <p:nvPr/>
        </p:nvSpPr>
        <p:spPr>
          <a:xfrm>
            <a:off x="491301" y="491448"/>
            <a:ext cx="2126897" cy="6545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solidFill>
                <a:cs typeface="B Nazanin" panose="00000400000000000000" pitchFamily="2" charset="-78"/>
              </a:rPr>
              <a:t>General</a:t>
            </a:r>
            <a:endParaRPr lang="fa-IR" sz="3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626874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81464" y="1564886"/>
            <a:ext cx="8388215" cy="4774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1547949" y="1180860"/>
            <a:ext cx="1626326" cy="496389"/>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fa-IR" sz="2400" b="1" dirty="0">
                <a:solidFill>
                  <a:schemeClr val="tx1"/>
                </a:solidFill>
                <a:cs typeface="B Nazanin" panose="00000400000000000000" pitchFamily="2" charset="-78"/>
              </a:rPr>
              <a:t>تب </a:t>
            </a:r>
            <a:r>
              <a:rPr lang="en-US" sz="2400" b="1" dirty="0">
                <a:solidFill>
                  <a:schemeClr val="tx1"/>
                </a:solidFill>
                <a:cs typeface="B Nazanin" panose="00000400000000000000" pitchFamily="2" charset="-78"/>
              </a:rPr>
              <a:t>Dates</a:t>
            </a:r>
            <a:endParaRPr lang="fa-IR" sz="2400" b="1"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AC122D1C-E5F7-4783-BDC9-674F490CCAF7}" type="slidenum">
              <a:rPr lang="fa-IR" smtClean="0"/>
              <a:t>51</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
        <p:nvSpPr>
          <p:cNvPr id="6" name="Title 1"/>
          <p:cNvSpPr>
            <a:spLocks noGrp="1"/>
          </p:cNvSpPr>
          <p:nvPr>
            <p:ph type="title"/>
          </p:nvPr>
        </p:nvSpPr>
        <p:spPr>
          <a:xfrm>
            <a:off x="628650" y="378190"/>
            <a:ext cx="8380871" cy="706028"/>
          </a:xfrm>
        </p:spPr>
        <p:txBody>
          <a:bodyPr>
            <a:normAutofit fontScale="90000"/>
          </a:bodyPr>
          <a:lstStyle/>
          <a:p>
            <a:pPr algn="r"/>
            <a:r>
              <a:rPr lang="fa-IR" dirty="0">
                <a:cs typeface="B Titr" panose="00000700000000000000" pitchFamily="2" charset="-78"/>
              </a:rPr>
              <a:t>تنظیمات مربوط به تاریخ </a:t>
            </a:r>
            <a:r>
              <a:rPr lang="en-US" b="1" dirty="0">
                <a:solidFill>
                  <a:srgbClr val="FF0000"/>
                </a:solidFill>
                <a:cs typeface="B Titr" panose="00000700000000000000" pitchFamily="2" charset="-78"/>
              </a:rPr>
              <a:t>Dates</a:t>
            </a:r>
            <a:endParaRPr lang="fa-IR" b="1" dirty="0">
              <a:solidFill>
                <a:srgbClr val="FF0000"/>
              </a:solidFill>
              <a:cs typeface="B Titr" panose="00000700000000000000" pitchFamily="2" charset="-78"/>
            </a:endParaRPr>
          </a:p>
        </p:txBody>
      </p:sp>
    </p:spTree>
    <p:extLst>
      <p:ext uri="{BB962C8B-B14F-4D97-AF65-F5344CB8AC3E}">
        <p14:creationId xmlns:p14="http://schemas.microsoft.com/office/powerpoint/2010/main" val="495210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8190"/>
            <a:ext cx="8380871" cy="706028"/>
          </a:xfrm>
        </p:spPr>
        <p:txBody>
          <a:bodyPr>
            <a:normAutofit fontScale="90000"/>
          </a:bodyPr>
          <a:lstStyle/>
          <a:p>
            <a:pPr algn="r"/>
            <a:r>
              <a:rPr lang="fa-IR" dirty="0">
                <a:cs typeface="B Titr" panose="00000700000000000000" pitchFamily="2" charset="-78"/>
              </a:rPr>
              <a:t>تنظیمات مربوط به تاریخ </a:t>
            </a:r>
            <a:r>
              <a:rPr lang="en-US" b="1" dirty="0">
                <a:solidFill>
                  <a:srgbClr val="FF0000"/>
                </a:solidFill>
                <a:cs typeface="B Titr" panose="00000700000000000000" pitchFamily="2" charset="-78"/>
              </a:rPr>
              <a:t>Dates</a:t>
            </a:r>
            <a:endParaRPr lang="fa-IR" b="1" dirty="0">
              <a:solidFill>
                <a:srgbClr val="FF0000"/>
              </a:solidFill>
              <a:cs typeface="B Titr" panose="00000700000000000000" pitchFamily="2" charset="-78"/>
            </a:endParaRPr>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6449" y="1677626"/>
            <a:ext cx="8599381" cy="4518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AC122D1C-E5F7-4783-BDC9-674F490CCAF7}" type="slidenum">
              <a:rPr lang="fa-IR" smtClean="0"/>
              <a:t>52</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783521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63" y="417378"/>
            <a:ext cx="8380871" cy="706028"/>
          </a:xfrm>
        </p:spPr>
        <p:txBody>
          <a:bodyPr>
            <a:normAutofit fontScale="90000"/>
          </a:bodyPr>
          <a:lstStyle/>
          <a:p>
            <a:pPr algn="r"/>
            <a:r>
              <a:rPr lang="fa-IR" dirty="0">
                <a:cs typeface="B Titr" panose="00000700000000000000" pitchFamily="2" charset="-78"/>
              </a:rPr>
              <a:t>تنظیمات مربوط به تب </a:t>
            </a:r>
            <a:r>
              <a:rPr lang="en-US" b="1" dirty="0">
                <a:solidFill>
                  <a:srgbClr val="FF0000"/>
                </a:solidFill>
                <a:cs typeface="B Titr" panose="00000700000000000000" pitchFamily="2" charset="-78"/>
              </a:rPr>
              <a:t>Notebook</a:t>
            </a:r>
            <a:r>
              <a:rPr lang="fa-IR" dirty="0">
                <a:cs typeface="B Titr" panose="00000700000000000000" pitchFamily="2" charset="-78"/>
              </a:rPr>
              <a:t> </a:t>
            </a:r>
            <a:endParaRPr lang="fa-IR" b="1" dirty="0">
              <a:solidFill>
                <a:srgbClr val="FF0000"/>
              </a:solidFill>
              <a:cs typeface="B Titr" panose="000007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563" y="1435946"/>
            <a:ext cx="8252986" cy="4901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C122D1C-E5F7-4783-BDC9-674F490CCAF7}" type="slidenum">
              <a:rPr lang="fa-IR" smtClean="0"/>
              <a:t>53</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35947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582"/>
            <a:ext cx="8869680" cy="1084216"/>
          </a:xfrm>
        </p:spPr>
        <p:txBody>
          <a:bodyPr>
            <a:noAutofit/>
          </a:bodyPr>
          <a:lstStyle/>
          <a:p>
            <a:pPr algn="r" rtl="0"/>
            <a:r>
              <a:rPr lang="en-US" sz="2200" b="1" dirty="0">
                <a:cs typeface="B Nazanin" panose="00000400000000000000" pitchFamily="2" charset="-78"/>
              </a:rPr>
              <a:t> Notebook Topics </a:t>
            </a:r>
            <a:r>
              <a:rPr lang="fa-IR" sz="2200" b="1" dirty="0">
                <a:cs typeface="B Nazanin" panose="00000400000000000000" pitchFamily="2" charset="-78"/>
              </a:rPr>
              <a:t> گزينه </a:t>
            </a:r>
            <a:r>
              <a:rPr lang="en-US" sz="2200" b="1" dirty="0">
                <a:cs typeface="B Nazanin" panose="00000400000000000000" pitchFamily="2" charset="-78"/>
              </a:rPr>
              <a:t>Admin Categories </a:t>
            </a:r>
            <a:r>
              <a:rPr lang="fa-IR" sz="2200" b="1" dirty="0">
                <a:cs typeface="B Nazanin" panose="00000400000000000000" pitchFamily="2" charset="-78"/>
              </a:rPr>
              <a:t>درپنجره</a:t>
            </a:r>
            <a:br>
              <a:rPr lang="fa-IR" sz="2200" b="1" dirty="0">
                <a:cs typeface="B Nazanin" panose="00000400000000000000" pitchFamily="2" charset="-78"/>
              </a:rPr>
            </a:br>
            <a:r>
              <a:rPr lang="fa-IR" sz="2200" b="1" dirty="0">
                <a:cs typeface="B Nazanin" panose="00000400000000000000" pitchFamily="2" charset="-78"/>
              </a:rPr>
              <a:t> </a:t>
            </a:r>
            <a:endParaRPr lang="fa-IR" sz="22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109" y="1531297"/>
            <a:ext cx="7259665" cy="4804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00446" y="720690"/>
            <a:ext cx="6413202" cy="461665"/>
          </a:xfrm>
          <a:prstGeom prst="rect">
            <a:avLst/>
          </a:prstGeom>
        </p:spPr>
        <p:txBody>
          <a:bodyPr wrap="square">
            <a:spAutoFit/>
          </a:bodyPr>
          <a:lstStyle/>
          <a:p>
            <a:r>
              <a:rPr lang="fa-IR" sz="2400" dirty="0">
                <a:cs typeface="B Nazanin" panose="00000400000000000000" pitchFamily="2" charset="-78"/>
              </a:rPr>
              <a:t>را انتخاب و سرفصل جديد را به اين پنجره اضافه كنيد</a:t>
            </a:r>
          </a:p>
        </p:txBody>
      </p:sp>
      <p:sp>
        <p:nvSpPr>
          <p:cNvPr id="5" name="Slide Number Placeholder 4"/>
          <p:cNvSpPr>
            <a:spLocks noGrp="1"/>
          </p:cNvSpPr>
          <p:nvPr>
            <p:ph type="sldNum" sz="quarter" idx="12"/>
          </p:nvPr>
        </p:nvSpPr>
        <p:spPr/>
        <p:txBody>
          <a:bodyPr/>
          <a:lstStyle/>
          <a:p>
            <a:fld id="{AC122D1C-E5F7-4783-BDC9-674F490CCAF7}" type="slidenum">
              <a:rPr lang="fa-IR" smtClean="0"/>
              <a:t>54</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275299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582"/>
          <a:stretch/>
        </p:blipFill>
        <p:spPr>
          <a:xfrm>
            <a:off x="315141" y="1188719"/>
            <a:ext cx="8449492" cy="4794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55</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700983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86445" y="287383"/>
            <a:ext cx="3200400" cy="86214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lnSpc>
                <a:spcPct val="150000"/>
              </a:lnSpc>
            </a:pPr>
            <a:r>
              <a:rPr lang="fa-IR" sz="4000" dirty="0">
                <a:solidFill>
                  <a:prstClr val="black"/>
                </a:solidFill>
                <a:latin typeface="Calibri Light" panose="020F0302020204030204"/>
                <a:ea typeface="+mj-ea"/>
                <a:cs typeface="B Titr" panose="00000700000000000000" pitchFamily="2" charset="-78"/>
              </a:rPr>
              <a:t>تقویم پروژه </a:t>
            </a:r>
            <a:endParaRPr lang="fa-IR" sz="2400" dirty="0">
              <a:solidFill>
                <a:schemeClr val="tx1"/>
              </a:solidFill>
              <a:cs typeface="B Nazanin" panose="00000400000000000000" pitchFamily="2" charset="-78"/>
            </a:endParaRPr>
          </a:p>
        </p:txBody>
      </p:sp>
      <p:sp>
        <p:nvSpPr>
          <p:cNvPr id="5" name="Rounded Rectangle 4"/>
          <p:cNvSpPr/>
          <p:nvPr/>
        </p:nvSpPr>
        <p:spPr>
          <a:xfrm>
            <a:off x="359595" y="1275316"/>
            <a:ext cx="8404261" cy="78377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r" rtl="1">
              <a:lnSpc>
                <a:spcPct val="150000"/>
              </a:lnSpc>
            </a:pPr>
            <a:r>
              <a:rPr lang="fa-IR" sz="2000" b="1" dirty="0">
                <a:solidFill>
                  <a:schemeClr val="tx1"/>
                </a:solidFill>
                <a:cs typeface="B Nazanin" panose="00000400000000000000" pitchFamily="2" charset="-78"/>
              </a:rPr>
              <a:t>براي اينكه بتوانيم روزهاي كاري و غيركاري را در پروژه تعريف كنيم ، بايستي تقويم تعريف شود</a:t>
            </a:r>
          </a:p>
        </p:txBody>
      </p:sp>
      <p:sp>
        <p:nvSpPr>
          <p:cNvPr id="3" name="Slide Number Placeholder 2"/>
          <p:cNvSpPr>
            <a:spLocks noGrp="1"/>
          </p:cNvSpPr>
          <p:nvPr>
            <p:ph type="sldNum" sz="quarter" idx="12"/>
          </p:nvPr>
        </p:nvSpPr>
        <p:spPr/>
        <p:txBody>
          <a:bodyPr/>
          <a:lstStyle/>
          <a:p>
            <a:fld id="{AC122D1C-E5F7-4783-BDC9-674F490CCAF7}" type="slidenum">
              <a:rPr lang="fa-IR" smtClean="0"/>
              <a:t>56</a:t>
            </a:fld>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36" y="2176034"/>
            <a:ext cx="6804168" cy="3845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09294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775" y="796835"/>
            <a:ext cx="7393617" cy="5360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57</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296353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189266" cy="797467"/>
          </a:xfrm>
        </p:spPr>
        <p:txBody>
          <a:bodyPr/>
          <a:lstStyle/>
          <a:p>
            <a:pPr algn="r"/>
            <a:r>
              <a:rPr lang="fa-IR" dirty="0">
                <a:cs typeface="B Nazanin" panose="00000400000000000000" pitchFamily="2" charset="-78"/>
              </a:rPr>
              <a:t>تخصیص تقویم به پروژه</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16" y="2533894"/>
            <a:ext cx="8679934" cy="2612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flipH="1">
            <a:off x="4069080" y="1828650"/>
            <a:ext cx="849086" cy="1110343"/>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Rounded Rectangle 7"/>
          <p:cNvSpPr/>
          <p:nvPr/>
        </p:nvSpPr>
        <p:spPr>
          <a:xfrm>
            <a:off x="4630783" y="1423110"/>
            <a:ext cx="1613263" cy="44472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rgbClr val="FF0000"/>
                </a:solidFill>
                <a:cs typeface="B Nazanin" panose="00000400000000000000" pitchFamily="2" charset="-78"/>
              </a:rPr>
              <a:t>Defaults</a:t>
            </a:r>
            <a:endParaRPr lang="fa-IR" sz="2400" b="1" dirty="0">
              <a:solidFill>
                <a:srgbClr val="FF0000"/>
              </a:solidFill>
              <a:cs typeface="B Nazanin" panose="00000400000000000000" pitchFamily="2" charset="-78"/>
            </a:endParaRPr>
          </a:p>
        </p:txBody>
      </p:sp>
      <p:cxnSp>
        <p:nvCxnSpPr>
          <p:cNvPr id="9" name="Straight Arrow Connector 8"/>
          <p:cNvCxnSpPr/>
          <p:nvPr/>
        </p:nvCxnSpPr>
        <p:spPr>
          <a:xfrm flipV="1">
            <a:off x="5630092" y="4573921"/>
            <a:ext cx="947057" cy="87329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12"/>
          </p:nvPr>
        </p:nvSpPr>
        <p:spPr/>
        <p:txBody>
          <a:bodyPr/>
          <a:lstStyle/>
          <a:p>
            <a:fld id="{AC122D1C-E5F7-4783-BDC9-674F490CCAF7}" type="slidenum">
              <a:rPr lang="fa-IR" smtClean="0"/>
              <a:t>58</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
        <p:nvSpPr>
          <p:cNvPr id="10" name="Line Callout 1 (Border and Accent Bar) 1">
            <a:extLst>
              <a:ext uri="{FF2B5EF4-FFF2-40B4-BE49-F238E27FC236}">
                <a16:creationId xmlns:a16="http://schemas.microsoft.com/office/drawing/2014/main" id="{704A2440-1518-4864-84AB-873F42E33358}"/>
              </a:ext>
            </a:extLst>
          </p:cNvPr>
          <p:cNvSpPr/>
          <p:nvPr/>
        </p:nvSpPr>
        <p:spPr>
          <a:xfrm>
            <a:off x="1910036" y="5472772"/>
            <a:ext cx="4921321" cy="883579"/>
          </a:xfrm>
          <a:prstGeom prst="accentBorderCallout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n w="0"/>
                <a:solidFill>
                  <a:schemeClr val="tx1"/>
                </a:solidFill>
                <a:effectLst>
                  <a:outerShdw blurRad="38100" dist="19050" dir="2700000" algn="tl" rotWithShape="0">
                    <a:schemeClr val="dk1">
                      <a:alpha val="40000"/>
                    </a:schemeClr>
                  </a:outerShdw>
                </a:effectLst>
              </a:rPr>
              <a:t>Instagram &amp; Website: </a:t>
            </a:r>
            <a:r>
              <a:rPr lang="en-US" sz="2400" b="1" dirty="0">
                <a:ln w="0"/>
                <a:solidFill>
                  <a:srgbClr val="FF0000"/>
                </a:solidFill>
                <a:effectLst>
                  <a:outerShdw blurRad="38100" dist="19050" dir="2700000" algn="tl" rotWithShape="0">
                    <a:schemeClr val="dk1">
                      <a:alpha val="40000"/>
                    </a:schemeClr>
                  </a:outerShdw>
                </a:effectLst>
              </a:rPr>
              <a:t>Bahmaniie.ir</a:t>
            </a:r>
          </a:p>
          <a:p>
            <a:pPr algn="ctr"/>
            <a:r>
              <a:rPr lang="en-US" sz="2400" dirty="0">
                <a:ln w="0"/>
                <a:solidFill>
                  <a:schemeClr val="tx1"/>
                </a:solidFill>
                <a:effectLst>
                  <a:outerShdw blurRad="38100" dist="19050" dir="2700000" algn="tl" rotWithShape="0">
                    <a:schemeClr val="dk1">
                      <a:alpha val="40000"/>
                    </a:schemeClr>
                  </a:outerShdw>
                </a:effectLst>
              </a:rPr>
              <a:t>Tel: 09384963377</a:t>
            </a:r>
            <a:endParaRPr lang="fa-I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35550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094514"/>
            <a:ext cx="8987246" cy="1121351"/>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ctr" rtl="0">
              <a:lnSpc>
                <a:spcPct val="150000"/>
              </a:lnSpc>
            </a:pPr>
            <a:r>
              <a:rPr lang="fa-IR" sz="2200" b="1" dirty="0">
                <a:cs typeface="B Nazanin" panose="00000400000000000000" pitchFamily="2" charset="-78"/>
              </a:rPr>
              <a:t>پروژه را تعريف كنيد ، براي اين منظور ابتدا از گزينه </a:t>
            </a:r>
            <a:r>
              <a:rPr lang="en-US" sz="2200" b="1" dirty="0">
                <a:cs typeface="B Nazanin" panose="00000400000000000000" pitchFamily="2" charset="-78"/>
              </a:rPr>
              <a:t> WBS </a:t>
            </a:r>
            <a:r>
              <a:rPr lang="fa-IR" sz="2200" b="1" dirty="0">
                <a:cs typeface="B Nazanin" panose="00000400000000000000" pitchFamily="2" charset="-78"/>
              </a:rPr>
              <a:t>بعد از ايجاد پروژه بايد</a:t>
            </a:r>
            <a:br>
              <a:rPr lang="fa-IR" sz="2200" b="1" dirty="0">
                <a:cs typeface="B Nazanin" panose="00000400000000000000" pitchFamily="2" charset="-78"/>
              </a:rPr>
            </a:br>
            <a:r>
              <a:rPr lang="fa-IR" sz="2200" b="1" dirty="0">
                <a:cs typeface="B Nazanin" panose="00000400000000000000" pitchFamily="2" charset="-78"/>
              </a:rPr>
              <a:t>روي صفحه استفاده كنيد .</a:t>
            </a:r>
            <a:r>
              <a:rPr lang="en-US" sz="2200" b="1" dirty="0">
                <a:cs typeface="B Nazanin" panose="00000400000000000000" pitchFamily="2" charset="-78"/>
              </a:rPr>
              <a:t> WBS </a:t>
            </a:r>
            <a:r>
              <a:rPr lang="fa-IR" sz="2200" b="1" dirty="0">
                <a:cs typeface="B Nazanin" panose="00000400000000000000" pitchFamily="2" charset="-78"/>
              </a:rPr>
              <a:t>را انتخاب كرده و يا از آيكون </a:t>
            </a:r>
            <a:r>
              <a:rPr lang="en-US" sz="2200" b="1" dirty="0">
                <a:cs typeface="B Nazanin" panose="00000400000000000000" pitchFamily="2" charset="-78"/>
              </a:rPr>
              <a:t> WBS </a:t>
            </a:r>
            <a:r>
              <a:rPr lang="fa-IR" sz="2200" b="1" dirty="0">
                <a:cs typeface="B Nazanin" panose="00000400000000000000" pitchFamily="2" charset="-78"/>
              </a:rPr>
              <a:t> گزينه </a:t>
            </a:r>
            <a:r>
              <a:rPr lang="en-US" sz="2200" b="1" dirty="0">
                <a:cs typeface="B Nazanin" panose="00000400000000000000" pitchFamily="2" charset="-78"/>
              </a:rPr>
              <a:t>Enterprise</a:t>
            </a:r>
            <a:endParaRPr lang="fa-IR" sz="2200" b="1" dirty="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31"/>
          <a:stretch/>
        </p:blipFill>
        <p:spPr>
          <a:xfrm>
            <a:off x="1651096" y="666206"/>
            <a:ext cx="5711178" cy="413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Arrow Connector 4"/>
          <p:cNvCxnSpPr/>
          <p:nvPr/>
        </p:nvCxnSpPr>
        <p:spPr>
          <a:xfrm>
            <a:off x="2782389" y="127178"/>
            <a:ext cx="600890" cy="627018"/>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1158240" y="2560899"/>
            <a:ext cx="600890" cy="627018"/>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p:txBody>
          <a:bodyPr/>
          <a:lstStyle/>
          <a:p>
            <a:fld id="{AC122D1C-E5F7-4783-BDC9-674F490CCAF7}" type="slidenum">
              <a:rPr lang="fa-IR" smtClean="0"/>
              <a:t>59</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10903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DDED-1C7B-4154-8B5F-5ACFBDE5A845}"/>
              </a:ext>
            </a:extLst>
          </p:cNvPr>
          <p:cNvSpPr>
            <a:spLocks noGrp="1"/>
          </p:cNvSpPr>
          <p:nvPr>
            <p:ph type="title"/>
          </p:nvPr>
        </p:nvSpPr>
        <p:spPr>
          <a:xfrm>
            <a:off x="629841" y="365127"/>
            <a:ext cx="7886700" cy="917574"/>
          </a:xfrm>
        </p:spPr>
        <p:txBody>
          <a:bodyPr>
            <a:normAutofit/>
          </a:bodyPr>
          <a:lstStyle/>
          <a:p>
            <a:pPr algn="ctr"/>
            <a:r>
              <a:rPr lang="fa-IR" b="1" dirty="0">
                <a:cs typeface="B Zar" panose="00000400000000000000" pitchFamily="2" charset="-78"/>
              </a:rPr>
              <a:t>مقالات تخصصی مدیریت پروژه ها</a:t>
            </a:r>
          </a:p>
        </p:txBody>
      </p:sp>
      <p:sp>
        <p:nvSpPr>
          <p:cNvPr id="3" name="Text Placeholder 2">
            <a:extLst>
              <a:ext uri="{FF2B5EF4-FFF2-40B4-BE49-F238E27FC236}">
                <a16:creationId xmlns:a16="http://schemas.microsoft.com/office/drawing/2014/main" id="{3F8089E8-8BEE-46CA-B63F-A57AC158056A}"/>
              </a:ext>
            </a:extLst>
          </p:cNvPr>
          <p:cNvSpPr>
            <a:spLocks noGrp="1"/>
          </p:cNvSpPr>
          <p:nvPr>
            <p:ph type="body" idx="1"/>
          </p:nvPr>
        </p:nvSpPr>
        <p:spPr>
          <a:xfrm>
            <a:off x="2637830" y="1212157"/>
            <a:ext cx="3868340" cy="823912"/>
          </a:xfrm>
        </p:spPr>
        <p:txBody>
          <a:bodyPr>
            <a:normAutofit/>
          </a:bodyPr>
          <a:lstStyle/>
          <a:p>
            <a:pPr algn="ctr"/>
            <a:r>
              <a:rPr lang="en-US" b="1" u="sng" dirty="0">
                <a:solidFill>
                  <a:srgbClr val="0563C1"/>
                </a:solidFill>
                <a:effectLst/>
                <a:latin typeface="Calibri" panose="020F0502020204030204" pitchFamily="34" charset="0"/>
                <a:ea typeface="Calibri" panose="020F0502020204030204" pitchFamily="34" charset="0"/>
                <a:cs typeface="B Zar" panose="00000400000000000000" pitchFamily="2" charset="-78"/>
                <a:hlinkClick r:id="rId2"/>
              </a:rPr>
              <a:t>https://bahmaniie.ir/p6-02</a:t>
            </a:r>
            <a:endParaRPr lang="fa-IR" sz="3200" dirty="0"/>
          </a:p>
        </p:txBody>
      </p:sp>
      <p:sp>
        <p:nvSpPr>
          <p:cNvPr id="5" name="Text Placeholder 4">
            <a:extLst>
              <a:ext uri="{FF2B5EF4-FFF2-40B4-BE49-F238E27FC236}">
                <a16:creationId xmlns:a16="http://schemas.microsoft.com/office/drawing/2014/main" id="{24758827-120A-46E9-8DF1-2A8118697F55}"/>
              </a:ext>
            </a:extLst>
          </p:cNvPr>
          <p:cNvSpPr>
            <a:spLocks noGrp="1"/>
          </p:cNvSpPr>
          <p:nvPr>
            <p:ph type="body" sz="quarter" idx="3"/>
          </p:nvPr>
        </p:nvSpPr>
        <p:spPr>
          <a:xfrm>
            <a:off x="1600200" y="2227364"/>
            <a:ext cx="5111750" cy="823912"/>
          </a:xfrm>
        </p:spPr>
        <p:txBody>
          <a:bodyPr>
            <a:normAutofit/>
          </a:bodyPr>
          <a:lstStyle/>
          <a:p>
            <a:r>
              <a:rPr lang="en-US" dirty="0">
                <a:hlinkClick r:id="rId3"/>
              </a:rPr>
              <a:t>https://bahmaniie.ir/parkinson</a:t>
            </a:r>
            <a:endParaRPr lang="en-US" dirty="0"/>
          </a:p>
          <a:p>
            <a:endParaRPr lang="fa-IR" dirty="0"/>
          </a:p>
        </p:txBody>
      </p:sp>
      <p:sp>
        <p:nvSpPr>
          <p:cNvPr id="7" name="Footer Placeholder 6">
            <a:extLst>
              <a:ext uri="{FF2B5EF4-FFF2-40B4-BE49-F238E27FC236}">
                <a16:creationId xmlns:a16="http://schemas.microsoft.com/office/drawing/2014/main" id="{7F5C89AF-4B3F-4AA8-842B-D7325FF79E9B}"/>
              </a:ext>
            </a:extLst>
          </p:cNvPr>
          <p:cNvSpPr>
            <a:spLocks noGrp="1"/>
          </p:cNvSpPr>
          <p:nvPr>
            <p:ph type="ftr" sz="quarter" idx="11"/>
          </p:nvPr>
        </p:nvSpPr>
        <p:spPr/>
        <p:txBody>
          <a:bodyPr/>
          <a:lstStyle/>
          <a:p>
            <a:r>
              <a:rPr lang="en-US" b="1" dirty="0">
                <a:solidFill>
                  <a:schemeClr val="tx1"/>
                </a:solidFill>
              </a:rPr>
              <a:t>Bahmaniie.ir</a:t>
            </a:r>
            <a:endParaRPr lang="fa-IR" b="1" dirty="0">
              <a:solidFill>
                <a:schemeClr val="tx1"/>
              </a:solidFill>
            </a:endParaRPr>
          </a:p>
        </p:txBody>
      </p:sp>
      <p:sp>
        <p:nvSpPr>
          <p:cNvPr id="8" name="Slide Number Placeholder 7">
            <a:extLst>
              <a:ext uri="{FF2B5EF4-FFF2-40B4-BE49-F238E27FC236}">
                <a16:creationId xmlns:a16="http://schemas.microsoft.com/office/drawing/2014/main" id="{A50ECCD8-145B-4550-B3BF-FA0DC06AF567}"/>
              </a:ext>
            </a:extLst>
          </p:cNvPr>
          <p:cNvSpPr>
            <a:spLocks noGrp="1"/>
          </p:cNvSpPr>
          <p:nvPr>
            <p:ph type="sldNum" sz="quarter" idx="12"/>
          </p:nvPr>
        </p:nvSpPr>
        <p:spPr/>
        <p:txBody>
          <a:bodyPr/>
          <a:lstStyle/>
          <a:p>
            <a:fld id="{AC122D1C-E5F7-4783-BDC9-674F490CCAF7}" type="slidenum">
              <a:rPr lang="fa-IR" smtClean="0"/>
              <a:t>6</a:t>
            </a:fld>
            <a:endParaRPr lang="fa-IR" dirty="0"/>
          </a:p>
        </p:txBody>
      </p:sp>
      <p:sp>
        <p:nvSpPr>
          <p:cNvPr id="13" name="Text Placeholder 4">
            <a:extLst>
              <a:ext uri="{FF2B5EF4-FFF2-40B4-BE49-F238E27FC236}">
                <a16:creationId xmlns:a16="http://schemas.microsoft.com/office/drawing/2014/main" id="{140BDC6C-E890-4511-87BF-96078E61070A}"/>
              </a:ext>
            </a:extLst>
          </p:cNvPr>
          <p:cNvSpPr txBox="1">
            <a:spLocks/>
          </p:cNvSpPr>
          <p:nvPr/>
        </p:nvSpPr>
        <p:spPr>
          <a:xfrm>
            <a:off x="1130300" y="3685886"/>
            <a:ext cx="6464300" cy="657616"/>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4"/>
              </a:rPr>
              <a:t>https://bahmaniie.ir/schedule-compression</a:t>
            </a:r>
            <a:endParaRPr lang="en-US" dirty="0"/>
          </a:p>
          <a:p>
            <a:endParaRPr lang="fa-IR" dirty="0"/>
          </a:p>
        </p:txBody>
      </p:sp>
      <p:sp>
        <p:nvSpPr>
          <p:cNvPr id="14" name="Text Placeholder 4">
            <a:extLst>
              <a:ext uri="{FF2B5EF4-FFF2-40B4-BE49-F238E27FC236}">
                <a16:creationId xmlns:a16="http://schemas.microsoft.com/office/drawing/2014/main" id="{9E312693-B5C4-4A30-A966-F2204A70C688}"/>
              </a:ext>
            </a:extLst>
          </p:cNvPr>
          <p:cNvSpPr txBox="1">
            <a:spLocks/>
          </p:cNvSpPr>
          <p:nvPr/>
        </p:nvSpPr>
        <p:spPr>
          <a:xfrm>
            <a:off x="1022350" y="4240213"/>
            <a:ext cx="646430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5"/>
              </a:rPr>
              <a:t>https://bahmaniie.ir/risk-management-02</a:t>
            </a:r>
            <a:endParaRPr lang="en-US" dirty="0"/>
          </a:p>
          <a:p>
            <a:endParaRPr lang="fa-IR" dirty="0"/>
          </a:p>
        </p:txBody>
      </p:sp>
      <p:sp>
        <p:nvSpPr>
          <p:cNvPr id="15" name="Text Placeholder 4">
            <a:extLst>
              <a:ext uri="{FF2B5EF4-FFF2-40B4-BE49-F238E27FC236}">
                <a16:creationId xmlns:a16="http://schemas.microsoft.com/office/drawing/2014/main" id="{714809F0-CAC2-470D-904D-C9AFB89A749D}"/>
              </a:ext>
            </a:extLst>
          </p:cNvPr>
          <p:cNvSpPr txBox="1">
            <a:spLocks/>
          </p:cNvSpPr>
          <p:nvPr/>
        </p:nvSpPr>
        <p:spPr>
          <a:xfrm>
            <a:off x="477441" y="4886326"/>
            <a:ext cx="646430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6"/>
              </a:rPr>
              <a:t>https://bahmaniie.ir/portfolio-01</a:t>
            </a:r>
            <a:endParaRPr lang="en-US" dirty="0"/>
          </a:p>
          <a:p>
            <a:endParaRPr lang="fa-IR" dirty="0"/>
          </a:p>
        </p:txBody>
      </p:sp>
      <p:sp>
        <p:nvSpPr>
          <p:cNvPr id="16" name="Text Placeholder 4">
            <a:extLst>
              <a:ext uri="{FF2B5EF4-FFF2-40B4-BE49-F238E27FC236}">
                <a16:creationId xmlns:a16="http://schemas.microsoft.com/office/drawing/2014/main" id="{8C826E54-D63D-4F3D-906D-43CDBB52887B}"/>
              </a:ext>
            </a:extLst>
          </p:cNvPr>
          <p:cNvSpPr txBox="1">
            <a:spLocks/>
          </p:cNvSpPr>
          <p:nvPr/>
        </p:nvSpPr>
        <p:spPr>
          <a:xfrm>
            <a:off x="1410890" y="2861974"/>
            <a:ext cx="511175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rgbClr val="FF0000"/>
                </a:solidFill>
                <a:hlinkClick r:id="rId7">
                  <a:extLst>
                    <a:ext uri="{A12FA001-AC4F-418D-AE19-62706E023703}">
                      <ahyp:hlinkClr xmlns:ahyp="http://schemas.microsoft.com/office/drawing/2018/hyperlinkcolor" val="tx"/>
                    </a:ext>
                  </a:extLst>
                </a:hlinkClick>
              </a:rPr>
              <a:t>https://bahmaniie.ir/post-70</a:t>
            </a:r>
            <a:endParaRPr lang="en-US" dirty="0">
              <a:solidFill>
                <a:srgbClr val="FF0000"/>
              </a:solidFill>
            </a:endParaRPr>
          </a:p>
          <a:p>
            <a:endParaRPr lang="fa-IR" dirty="0">
              <a:solidFill>
                <a:srgbClr val="FF0000"/>
              </a:solidFill>
            </a:endParaRPr>
          </a:p>
        </p:txBody>
      </p:sp>
      <p:sp>
        <p:nvSpPr>
          <p:cNvPr id="17" name="Text Placeholder 4">
            <a:extLst>
              <a:ext uri="{FF2B5EF4-FFF2-40B4-BE49-F238E27FC236}">
                <a16:creationId xmlns:a16="http://schemas.microsoft.com/office/drawing/2014/main" id="{17229ED2-9F5E-48B0-8AEC-6BEF1ACFFFB2}"/>
              </a:ext>
            </a:extLst>
          </p:cNvPr>
          <p:cNvSpPr txBox="1">
            <a:spLocks/>
          </p:cNvSpPr>
          <p:nvPr/>
        </p:nvSpPr>
        <p:spPr>
          <a:xfrm>
            <a:off x="923925" y="5454461"/>
            <a:ext cx="646430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8"/>
              </a:rPr>
              <a:t>https://bahmaniie.ir/reschedule-replan</a:t>
            </a:r>
            <a:endParaRPr lang="en-US" dirty="0"/>
          </a:p>
          <a:p>
            <a:endParaRPr lang="fa-IR" dirty="0"/>
          </a:p>
        </p:txBody>
      </p:sp>
      <p:sp>
        <p:nvSpPr>
          <p:cNvPr id="18" name="Speech Bubble: Oval 17">
            <a:extLst>
              <a:ext uri="{FF2B5EF4-FFF2-40B4-BE49-F238E27FC236}">
                <a16:creationId xmlns:a16="http://schemas.microsoft.com/office/drawing/2014/main" id="{D604383D-D440-4D84-B5FA-4007830BA76A}"/>
              </a:ext>
            </a:extLst>
          </p:cNvPr>
          <p:cNvSpPr/>
          <p:nvPr/>
        </p:nvSpPr>
        <p:spPr bwMode="auto">
          <a:xfrm>
            <a:off x="76200" y="1347164"/>
            <a:ext cx="1728192" cy="570147"/>
          </a:xfrm>
          <a:prstGeom prst="wedgeEllipseCallout">
            <a:avLst>
              <a:gd name="adj1" fmla="val 65392"/>
              <a:gd name="adj2" fmla="val 1813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noFill/>
                </a:ln>
                <a:solidFill>
                  <a:schemeClr val="tx1"/>
                </a:solidFill>
                <a:effectLst/>
                <a:latin typeface=" b NAZANIN"/>
                <a:cs typeface="B Zar" panose="00000400000000000000" pitchFamily="2" charset="-78"/>
              </a:rPr>
              <a:t>کلیک کنید</a:t>
            </a:r>
          </a:p>
        </p:txBody>
      </p:sp>
    </p:spTree>
    <p:extLst>
      <p:ext uri="{BB962C8B-B14F-4D97-AF65-F5344CB8AC3E}">
        <p14:creationId xmlns:p14="http://schemas.microsoft.com/office/powerpoint/2010/main" val="1226610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9166" y="248195"/>
            <a:ext cx="7093131" cy="100375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r" rtl="1">
              <a:lnSpc>
                <a:spcPct val="150000"/>
              </a:lnSpc>
            </a:pPr>
            <a:r>
              <a:rPr lang="fa-IR" sz="2800" b="1" dirty="0">
                <a:solidFill>
                  <a:schemeClr val="tx1"/>
                </a:solidFill>
                <a:cs typeface="B Nazanin" panose="00000400000000000000" pitchFamily="2" charset="-78"/>
              </a:rPr>
              <a:t>كنترل و نگهداري اسناد و مدارك مرتبط با پروژه </a:t>
            </a:r>
            <a:r>
              <a:rPr lang="en-US" sz="3600" b="1" dirty="0">
                <a:solidFill>
                  <a:srgbClr val="FF0000"/>
                </a:solidFill>
                <a:cs typeface="B Nazanin" panose="00000400000000000000" pitchFamily="2" charset="-78"/>
              </a:rPr>
              <a:t>W</a:t>
            </a:r>
            <a:r>
              <a:rPr lang="en-US" sz="3600" b="1" dirty="0">
                <a:solidFill>
                  <a:srgbClr val="7030A0"/>
                </a:solidFill>
                <a:cs typeface="B Nazanin" panose="00000400000000000000" pitchFamily="2" charset="-78"/>
              </a:rPr>
              <a:t>P</a:t>
            </a:r>
            <a:r>
              <a:rPr lang="en-US" sz="3600" b="1" dirty="0">
                <a:solidFill>
                  <a:srgbClr val="00B050"/>
                </a:solidFill>
                <a:cs typeface="B Nazanin" panose="00000400000000000000" pitchFamily="2" charset="-78"/>
              </a:rPr>
              <a:t>S</a:t>
            </a:r>
            <a:endParaRPr lang="fa-IR" sz="2800" b="1" dirty="0">
              <a:solidFill>
                <a:srgbClr val="00B05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16" y="1270587"/>
            <a:ext cx="7937570" cy="5069462"/>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rot="20637387">
            <a:off x="159560" y="4077749"/>
            <a:ext cx="6062693" cy="931521"/>
          </a:xfrm>
          <a:prstGeom prst="rect">
            <a:avLst/>
          </a:prstGeom>
        </p:spPr>
      </p:pic>
      <p:sp>
        <p:nvSpPr>
          <p:cNvPr id="6" name="Slide Number Placeholder 5"/>
          <p:cNvSpPr>
            <a:spLocks noGrp="1"/>
          </p:cNvSpPr>
          <p:nvPr>
            <p:ph type="sldNum" sz="quarter" idx="12"/>
          </p:nvPr>
        </p:nvSpPr>
        <p:spPr/>
        <p:txBody>
          <a:bodyPr/>
          <a:lstStyle/>
          <a:p>
            <a:fld id="{AC122D1C-E5F7-4783-BDC9-674F490CCAF7}" type="slidenum">
              <a:rPr lang="fa-IR" smtClean="0"/>
              <a:t>60</a:t>
            </a:fld>
            <a:endParaRPr lang="fa-IR"/>
          </a:p>
        </p:txBody>
      </p:sp>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80053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87288" y="339635"/>
            <a:ext cx="7093131" cy="73151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lnSpc>
                <a:spcPct val="150000"/>
              </a:lnSpc>
            </a:pPr>
            <a:r>
              <a:rPr lang="en-US" sz="4000" b="1" dirty="0">
                <a:solidFill>
                  <a:srgbClr val="FF0000"/>
                </a:solidFill>
              </a:rPr>
              <a:t>Work</a:t>
            </a:r>
            <a:r>
              <a:rPr lang="en-US" sz="4000" b="1" dirty="0"/>
              <a:t> </a:t>
            </a:r>
            <a:r>
              <a:rPr lang="en-US" sz="4000" b="1" dirty="0">
                <a:solidFill>
                  <a:srgbClr val="7030A0"/>
                </a:solidFill>
              </a:rPr>
              <a:t>Product</a:t>
            </a:r>
            <a:r>
              <a:rPr lang="en-US" sz="4000" b="1" dirty="0"/>
              <a:t> &amp; </a:t>
            </a:r>
            <a:r>
              <a:rPr lang="en-US" sz="4000" b="1" dirty="0">
                <a:solidFill>
                  <a:srgbClr val="00B050"/>
                </a:solidFill>
              </a:rPr>
              <a:t>Document</a:t>
            </a:r>
            <a:r>
              <a:rPr lang="fa-IR" sz="4000" b="1" dirty="0"/>
              <a:t> </a:t>
            </a:r>
            <a:endParaRPr lang="fa-IR" sz="5400" b="1" dirty="0">
              <a:solidFill>
                <a:srgbClr val="00B050"/>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548" y="1389947"/>
            <a:ext cx="6810488" cy="4260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C122D1C-E5F7-4783-BDC9-674F490CCAF7}" type="slidenum">
              <a:rPr lang="fa-IR" smtClean="0"/>
              <a:t>61</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05258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97"/>
          <a:stretch/>
        </p:blipFill>
        <p:spPr>
          <a:xfrm>
            <a:off x="628650" y="766650"/>
            <a:ext cx="7761519" cy="5365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AC122D1C-E5F7-4783-BDC9-674F490CCAF7}" type="slidenum">
              <a:rPr lang="fa-IR" smtClean="0"/>
              <a:t>62</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657491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474" y="666205"/>
            <a:ext cx="8269380" cy="547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63</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058462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87288" y="339635"/>
            <a:ext cx="7093131" cy="73151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lnSpc>
                <a:spcPct val="150000"/>
              </a:lnSpc>
            </a:pPr>
            <a:r>
              <a:rPr lang="en-US" sz="4000" b="1" dirty="0">
                <a:solidFill>
                  <a:srgbClr val="FF0000"/>
                </a:solidFill>
              </a:rPr>
              <a:t>Work</a:t>
            </a:r>
            <a:r>
              <a:rPr lang="en-US" sz="4000" b="1" dirty="0"/>
              <a:t> </a:t>
            </a:r>
            <a:r>
              <a:rPr lang="en-US" sz="4000" b="1" dirty="0">
                <a:solidFill>
                  <a:srgbClr val="7030A0"/>
                </a:solidFill>
              </a:rPr>
              <a:t>Product</a:t>
            </a:r>
            <a:r>
              <a:rPr lang="en-US" sz="4000" b="1" dirty="0"/>
              <a:t> &amp; </a:t>
            </a:r>
            <a:r>
              <a:rPr lang="en-US" sz="4000" b="1" dirty="0">
                <a:solidFill>
                  <a:srgbClr val="00B050"/>
                </a:solidFill>
              </a:rPr>
              <a:t>Document</a:t>
            </a:r>
            <a:r>
              <a:rPr lang="fa-IR" sz="4000" b="1" dirty="0"/>
              <a:t> </a:t>
            </a:r>
            <a:endParaRPr lang="fa-IR" sz="5400" b="1" dirty="0">
              <a:solidFill>
                <a:srgbClr val="00B05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288" y="1221463"/>
            <a:ext cx="6919633" cy="3115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209006" y="5386195"/>
            <a:ext cx="8934994" cy="74458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r" rtl="1">
              <a:lnSpc>
                <a:spcPct val="150000"/>
              </a:lnSpc>
            </a:pPr>
            <a:r>
              <a:rPr lang="en-US" sz="2000" b="1" dirty="0">
                <a:solidFill>
                  <a:srgbClr val="FF0000"/>
                </a:solidFill>
              </a:rPr>
              <a:t>Work Product</a:t>
            </a:r>
            <a:r>
              <a:rPr lang="fa-IR" sz="2000" b="1" dirty="0">
                <a:solidFill>
                  <a:srgbClr val="FF0000"/>
                </a:solidFill>
              </a:rPr>
              <a:t> </a:t>
            </a:r>
            <a:r>
              <a:rPr lang="fa-IR" sz="2000" b="1" dirty="0">
                <a:solidFill>
                  <a:schemeClr val="tx1"/>
                </a:solidFill>
                <a:cs typeface="B Nazanin" panose="00000400000000000000" pitchFamily="2" charset="-78"/>
              </a:rPr>
              <a:t>اسناد و مداركي هستند كه در ازاي تحويل آنها به سازمان درآمد تعلق پيدا مي كند .</a:t>
            </a:r>
          </a:p>
        </p:txBody>
      </p:sp>
      <p:cxnSp>
        <p:nvCxnSpPr>
          <p:cNvPr id="7" name="Straight Arrow Connector 6"/>
          <p:cNvCxnSpPr/>
          <p:nvPr/>
        </p:nvCxnSpPr>
        <p:spPr>
          <a:xfrm flipH="1">
            <a:off x="7184029" y="1365302"/>
            <a:ext cx="1645921" cy="97010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Rounded Rectangle 7"/>
          <p:cNvSpPr/>
          <p:nvPr/>
        </p:nvSpPr>
        <p:spPr>
          <a:xfrm>
            <a:off x="209007" y="4501738"/>
            <a:ext cx="8934993" cy="763503"/>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r" rtl="1"/>
            <a:r>
              <a:rPr lang="fa-IR" sz="2000" b="1" dirty="0">
                <a:solidFill>
                  <a:schemeClr val="tx1"/>
                </a:solidFill>
                <a:cs typeface="B Nazanin" panose="00000400000000000000" pitchFamily="2" charset="-78"/>
              </a:rPr>
              <a:t>براي اختصاص دادن مدرك تعريف شده به فعاليت مربوطه دكمه </a:t>
            </a:r>
            <a:r>
              <a:rPr lang="en-US" sz="2000" b="1" dirty="0">
                <a:solidFill>
                  <a:schemeClr val="tx1"/>
                </a:solidFill>
                <a:cs typeface="B Nazanin" panose="00000400000000000000" pitchFamily="2" charset="-78"/>
              </a:rPr>
              <a:t>Assign </a:t>
            </a:r>
            <a:r>
              <a:rPr lang="fa-IR" sz="2000" b="1" dirty="0">
                <a:solidFill>
                  <a:schemeClr val="tx1"/>
                </a:solidFill>
                <a:cs typeface="B Nazanin" panose="00000400000000000000" pitchFamily="2" charset="-78"/>
              </a:rPr>
              <a:t> را زده و فعاليت را انتخاب و به آن اختصاص مي دهيد.</a:t>
            </a:r>
            <a:endParaRPr lang="fa-IR" sz="2400" b="1" dirty="0">
              <a:solidFill>
                <a:schemeClr val="tx1"/>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AC122D1C-E5F7-4783-BDC9-674F490CCAF7}" type="slidenum">
              <a:rPr lang="fa-IR" smtClean="0"/>
              <a:t>64</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89094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18914" y="313511"/>
            <a:ext cx="3168888" cy="870910"/>
          </a:xfrm>
          <a:prstGeom prst="roundRect">
            <a:avLst>
              <a:gd name="adj" fmla="val 50000"/>
            </a:avLst>
          </a:prstGeom>
        </p:spPr>
        <p:style>
          <a:lnRef idx="1">
            <a:schemeClr val="dk1"/>
          </a:lnRef>
          <a:fillRef idx="2">
            <a:schemeClr val="dk1"/>
          </a:fillRef>
          <a:effectRef idx="1">
            <a:schemeClr val="dk1"/>
          </a:effectRef>
          <a:fontRef idx="minor">
            <a:schemeClr val="dk1"/>
          </a:fontRef>
        </p:style>
        <p:txBody>
          <a:bodyPr rtlCol="1" anchor="ctr"/>
          <a:lstStyle/>
          <a:p>
            <a:pPr algn="ctr" rtl="1">
              <a:lnSpc>
                <a:spcPct val="150000"/>
              </a:lnSpc>
            </a:pPr>
            <a:r>
              <a:rPr lang="fa-I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anose="00000400000000000000" pitchFamily="2" charset="-78"/>
              </a:rPr>
              <a:t>تعریف فعالیت</a:t>
            </a:r>
            <a:endParaRPr lang="fa-IR"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104" y="1460809"/>
            <a:ext cx="5234555" cy="5223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313509" y="3698464"/>
            <a:ext cx="783772" cy="748383"/>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H="1">
            <a:off x="1968138" y="748966"/>
            <a:ext cx="4354" cy="80543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Rounded Rectangle 10"/>
          <p:cNvSpPr/>
          <p:nvPr/>
        </p:nvSpPr>
        <p:spPr>
          <a:xfrm>
            <a:off x="444137" y="313511"/>
            <a:ext cx="3618412" cy="509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tx1"/>
                </a:solidFill>
                <a:cs typeface="B Nazanin" panose="00000400000000000000" pitchFamily="2" charset="-78"/>
              </a:rPr>
              <a:t>نمای </a:t>
            </a:r>
            <a:r>
              <a:rPr lang="en-US" sz="2000" b="1" dirty="0">
                <a:solidFill>
                  <a:schemeClr val="tx1"/>
                </a:solidFill>
                <a:cs typeface="B Nazanin" panose="00000400000000000000" pitchFamily="2" charset="-78"/>
              </a:rPr>
              <a:t>View</a:t>
            </a:r>
            <a:r>
              <a:rPr lang="fa-IR" sz="2000" b="1" dirty="0">
                <a:solidFill>
                  <a:schemeClr val="tx1"/>
                </a:solidFill>
                <a:cs typeface="B Nazanin" panose="00000400000000000000" pitchFamily="2" charset="-78"/>
              </a:rPr>
              <a:t> و انتخاب گزینه </a:t>
            </a:r>
            <a:r>
              <a:rPr lang="en-US" sz="2000" b="1" dirty="0">
                <a:solidFill>
                  <a:schemeClr val="tx1"/>
                </a:solidFill>
                <a:cs typeface="B Nazanin" panose="00000400000000000000" pitchFamily="2" charset="-78"/>
              </a:rPr>
              <a:t>activity</a:t>
            </a:r>
            <a:endParaRPr lang="fa-IR" sz="2000" b="1" dirty="0">
              <a:solidFill>
                <a:schemeClr val="tx1"/>
              </a:solidFill>
              <a:cs typeface="B Nazanin" panose="00000400000000000000" pitchFamily="2" charset="-78"/>
            </a:endParaRPr>
          </a:p>
        </p:txBody>
      </p:sp>
      <p:sp>
        <p:nvSpPr>
          <p:cNvPr id="13" name="Rounded Rectangle 12"/>
          <p:cNvSpPr/>
          <p:nvPr/>
        </p:nvSpPr>
        <p:spPr>
          <a:xfrm>
            <a:off x="6384086" y="2897221"/>
            <a:ext cx="2145959" cy="801243"/>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000" dirty="0">
                <a:ln w="0"/>
                <a:solidFill>
                  <a:schemeClr val="tx1"/>
                </a:solidFill>
                <a:effectLst>
                  <a:outerShdw blurRad="38100" dist="19050" dir="2700000" algn="tl" rotWithShape="0">
                    <a:schemeClr val="dk1">
                      <a:alpha val="40000"/>
                    </a:schemeClr>
                  </a:outerShdw>
                </a:effectLst>
                <a:cs typeface="B Nazanin" panose="00000400000000000000" pitchFamily="2" charset="-78"/>
              </a:rPr>
              <a:t>از دو روش اینکارو می توانید انجام بدید</a:t>
            </a:r>
            <a:endParaRPr lang="fa-IR" sz="32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AC122D1C-E5F7-4783-BDC9-674F490CCAF7}" type="slidenum">
              <a:rPr lang="fa-IR" smtClean="0"/>
              <a:t>65</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495525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11047" y="313511"/>
            <a:ext cx="3976755" cy="870910"/>
          </a:xfrm>
          <a:prstGeom prst="roundRect">
            <a:avLst>
              <a:gd name="adj" fmla="val 50000"/>
            </a:avLst>
          </a:prstGeom>
        </p:spPr>
        <p:style>
          <a:lnRef idx="1">
            <a:schemeClr val="dk1"/>
          </a:lnRef>
          <a:fillRef idx="2">
            <a:schemeClr val="dk1"/>
          </a:fillRef>
          <a:effectRef idx="1">
            <a:schemeClr val="dk1"/>
          </a:effectRef>
          <a:fontRef idx="minor">
            <a:schemeClr val="dk1"/>
          </a:fontRef>
        </p:style>
        <p:txBody>
          <a:bodyPr rtlCol="1" anchor="ctr"/>
          <a:lstStyle/>
          <a:p>
            <a:pPr algn="ctr" rtl="1">
              <a:lnSpc>
                <a:spcPct val="150000"/>
              </a:lnSpc>
            </a:pPr>
            <a:r>
              <a:rPr lang="fa-I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anose="00000400000000000000" pitchFamily="2" charset="-78"/>
              </a:rPr>
              <a:t>تعریف نوع فعالیت</a:t>
            </a:r>
            <a:endParaRPr lang="fa-IR"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anose="00000400000000000000" pitchFamily="2" charset="-78"/>
            </a:endParaRPr>
          </a:p>
        </p:txBody>
      </p:sp>
      <p:sp>
        <p:nvSpPr>
          <p:cNvPr id="13" name="Rounded Rectangle 12"/>
          <p:cNvSpPr/>
          <p:nvPr/>
        </p:nvSpPr>
        <p:spPr>
          <a:xfrm>
            <a:off x="792482" y="626991"/>
            <a:ext cx="2473232" cy="727221"/>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lnSpc>
                <a:spcPct val="150000"/>
              </a:lnSpc>
            </a:pPr>
            <a:r>
              <a:rPr lang="fa-IR" sz="2400" dirty="0">
                <a:ln w="0"/>
                <a:solidFill>
                  <a:schemeClr val="tx1"/>
                </a:solidFill>
                <a:effectLst>
                  <a:outerShdw blurRad="38100" dist="19050" dir="2700000" algn="tl" rotWithShape="0">
                    <a:schemeClr val="dk1">
                      <a:alpha val="40000"/>
                    </a:schemeClr>
                  </a:outerShdw>
                </a:effectLst>
                <a:cs typeface="B Nazanin" panose="00000400000000000000" pitchFamily="2" charset="-78"/>
              </a:rPr>
              <a:t>توضیحات صفحه بعد</a:t>
            </a:r>
            <a:endParaRPr lang="fa-IR" sz="36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67" t="8208" r="3774"/>
          <a:stretch/>
        </p:blipFill>
        <p:spPr>
          <a:xfrm>
            <a:off x="901337" y="2207623"/>
            <a:ext cx="7471673" cy="4080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flipH="1">
            <a:off x="1210493" y="1525103"/>
            <a:ext cx="1963781" cy="68252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300445" y="2630045"/>
            <a:ext cx="731520" cy="60078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13" idx="1"/>
          </p:cNvCxnSpPr>
          <p:nvPr/>
        </p:nvCxnSpPr>
        <p:spPr>
          <a:xfrm flipH="1">
            <a:off x="300445" y="990602"/>
            <a:ext cx="492037" cy="166127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12"/>
          </p:nvPr>
        </p:nvSpPr>
        <p:spPr/>
        <p:txBody>
          <a:bodyPr/>
          <a:lstStyle/>
          <a:p>
            <a:fld id="{AC122D1C-E5F7-4783-BDC9-674F490CCAF7}" type="slidenum">
              <a:rPr lang="fa-IR" smtClean="0"/>
              <a:t>66</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623506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51" t="1" b="696"/>
          <a:stretch/>
        </p:blipFill>
        <p:spPr>
          <a:xfrm>
            <a:off x="132136" y="777167"/>
            <a:ext cx="8894706" cy="5434148"/>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C122D1C-E5F7-4783-BDC9-674F490CCAF7}" type="slidenum">
              <a:rPr lang="fa-IR" smtClean="0"/>
              <a:t>67</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
        <p:nvSpPr>
          <p:cNvPr id="5" name="Rounded Rectangle 4"/>
          <p:cNvSpPr/>
          <p:nvPr/>
        </p:nvSpPr>
        <p:spPr>
          <a:xfrm>
            <a:off x="4798031" y="313511"/>
            <a:ext cx="4109663" cy="724179"/>
          </a:xfrm>
          <a:prstGeom prst="roundRect">
            <a:avLst>
              <a:gd name="adj" fmla="val 50000"/>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50000"/>
              </a:lnSpc>
            </a:pPr>
            <a:r>
              <a:rPr lang="fa-I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anose="00000400000000000000" pitchFamily="2" charset="-78"/>
              </a:rPr>
              <a:t>کاربرد هریک در پروژه</a:t>
            </a:r>
            <a:endParaRPr lang="fa-IR"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anose="00000400000000000000" pitchFamily="2" charset="-78"/>
            </a:endParaRPr>
          </a:p>
        </p:txBody>
      </p:sp>
    </p:spTree>
    <p:extLst>
      <p:ext uri="{BB962C8B-B14F-4D97-AF65-F5344CB8AC3E}">
        <p14:creationId xmlns:p14="http://schemas.microsoft.com/office/powerpoint/2010/main" val="794858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4" y="509451"/>
            <a:ext cx="9392194" cy="4688682"/>
          </a:xfrm>
        </p:spPr>
        <p:txBody>
          <a:bodyPr>
            <a:normAutofit/>
          </a:bodyPr>
          <a:lstStyle/>
          <a:p>
            <a:pPr marL="0" indent="0">
              <a:lnSpc>
                <a:spcPct val="150000"/>
              </a:lnSpc>
              <a:buNone/>
            </a:pPr>
            <a:r>
              <a:rPr lang="fa-IR" sz="2600" dirty="0">
                <a:solidFill>
                  <a:srgbClr val="FF0000"/>
                </a:solidFill>
                <a:cs typeface="B Nazanin" panose="00000400000000000000" pitchFamily="2" charset="-78"/>
              </a:rPr>
              <a:t>پس از تكميل اطلاعات اوليه پروژه ،</a:t>
            </a:r>
          </a:p>
          <a:p>
            <a:pPr marL="0" indent="0">
              <a:lnSpc>
                <a:spcPct val="150000"/>
              </a:lnSpc>
              <a:buNone/>
            </a:pPr>
            <a:r>
              <a:rPr lang="fa-IR" sz="2600" dirty="0">
                <a:cs typeface="B Nazanin" panose="00000400000000000000" pitchFamily="2" charset="-78"/>
              </a:rPr>
              <a:t>یعنی بعد از وارد کردن فعالیت ها و مشخص کردن روابط و زمان ها باید پروژه را زمان‌بندی </a:t>
            </a:r>
            <a:r>
              <a:rPr lang="en-US" sz="2600" dirty="0">
                <a:cs typeface="B Nazanin" panose="00000400000000000000" pitchFamily="2" charset="-78"/>
              </a:rPr>
              <a:t>Schedule </a:t>
            </a:r>
            <a:r>
              <a:rPr lang="fa-IR" sz="2600" dirty="0">
                <a:cs typeface="B Nazanin" panose="00000400000000000000" pitchFamily="2" charset="-78"/>
              </a:rPr>
              <a:t> کنید، با این کار تمامي ‌اطلاعات وارد شده به نرم‌افزار در فاز برنامه‌ريزي به هم ارتباط داده مي‌شوند، شبکه </a:t>
            </a:r>
            <a:r>
              <a:rPr lang="en-US" sz="2600" dirty="0">
                <a:cs typeface="B Nazanin" panose="00000400000000000000" pitchFamily="2" charset="-78"/>
              </a:rPr>
              <a:t> CPM </a:t>
            </a:r>
            <a:r>
              <a:rPr lang="fa-IR" sz="2600" dirty="0">
                <a:cs typeface="B Nazanin" panose="00000400000000000000" pitchFamily="2" charset="-78"/>
              </a:rPr>
              <a:t>ایجاد مي‌گردد و زمان پایان پروژه مشخص مي‌گردد.</a:t>
            </a:r>
          </a:p>
          <a:p>
            <a:pPr marL="0" indent="0" rtl="0">
              <a:lnSpc>
                <a:spcPct val="100000"/>
              </a:lnSpc>
              <a:buNone/>
            </a:pPr>
            <a:r>
              <a:rPr lang="fa-IR" sz="2600" dirty="0">
                <a:solidFill>
                  <a:srgbClr val="00B050"/>
                </a:solidFill>
                <a:cs typeface="B Nazanin" panose="00000400000000000000" pitchFamily="2" charset="-78"/>
              </a:rPr>
              <a:t> را انتخاب كرده و يا را مي فشاريم. </a:t>
            </a:r>
            <a:r>
              <a:rPr lang="en-US" sz="2600" dirty="0">
                <a:solidFill>
                  <a:srgbClr val="00B050"/>
                </a:solidFill>
                <a:cs typeface="B Nazanin" panose="00000400000000000000" pitchFamily="2" charset="-78"/>
              </a:rPr>
              <a:t>Schedule ،Tools </a:t>
            </a:r>
            <a:r>
              <a:rPr lang="fa-IR" sz="2600" dirty="0">
                <a:solidFill>
                  <a:srgbClr val="00B050"/>
                </a:solidFill>
                <a:cs typeface="B Nazanin" panose="00000400000000000000" pitchFamily="2" charset="-78"/>
              </a:rPr>
              <a:t>    بدين منظور از گزينه</a:t>
            </a:r>
          </a:p>
          <a:p>
            <a:pPr marL="0" indent="0" rtl="0">
              <a:lnSpc>
                <a:spcPct val="150000"/>
              </a:lnSpc>
              <a:buNone/>
            </a:pPr>
            <a:r>
              <a:rPr lang="fa-IR" sz="2600" dirty="0">
                <a:cs typeface="B Nazanin" panose="00000400000000000000" pitchFamily="2" charset="-78"/>
              </a:rPr>
              <a:t> </a:t>
            </a:r>
          </a:p>
        </p:txBody>
      </p:sp>
      <p:sp>
        <p:nvSpPr>
          <p:cNvPr id="4" name="Rounded Rectangle 3"/>
          <p:cNvSpPr/>
          <p:nvPr/>
        </p:nvSpPr>
        <p:spPr>
          <a:xfrm>
            <a:off x="483326" y="346167"/>
            <a:ext cx="2741567" cy="79683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4000" dirty="0"/>
              <a:t>Scheduling</a:t>
            </a:r>
            <a:endParaRPr lang="fa-IR"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99" t="3101" r="2599" b="3521"/>
          <a:stretch/>
        </p:blipFill>
        <p:spPr>
          <a:xfrm>
            <a:off x="156755" y="3907740"/>
            <a:ext cx="5133703" cy="2907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AC122D1C-E5F7-4783-BDC9-674F490CCAF7}" type="slidenum">
              <a:rPr lang="fa-IR" smtClean="0"/>
              <a:t>68</a:t>
            </a:fld>
            <a:endParaRPr lang="fa-IR"/>
          </a:p>
        </p:txBody>
      </p:sp>
      <p:sp>
        <p:nvSpPr>
          <p:cNvPr id="2" name="Footer Placeholder 1"/>
          <p:cNvSpPr>
            <a:spLocks noGrp="1"/>
          </p:cNvSpPr>
          <p:nvPr>
            <p:ph type="ftr" sz="quarter" idx="11"/>
          </p:nvPr>
        </p:nvSpPr>
        <p:spPr>
          <a:xfrm>
            <a:off x="4744735" y="6492875"/>
            <a:ext cx="3086100" cy="365125"/>
          </a:xfrm>
        </p:spPr>
        <p:txBody>
          <a:bodyPr/>
          <a:lstStyle/>
          <a:p>
            <a:r>
              <a:rPr lang="en-US"/>
              <a:t>Bahmaniie.ir</a:t>
            </a:r>
            <a:endParaRPr lang="fa-IR" dirty="0"/>
          </a:p>
        </p:txBody>
      </p:sp>
    </p:spTree>
    <p:extLst>
      <p:ext uri="{BB962C8B-B14F-4D97-AF65-F5344CB8AC3E}">
        <p14:creationId xmlns:p14="http://schemas.microsoft.com/office/powerpoint/2010/main" val="2534712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325" y="156754"/>
            <a:ext cx="8007531" cy="809897"/>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4400" dirty="0">
                <a:cs typeface="B Nazanin" panose="00000400000000000000" pitchFamily="2" charset="-78"/>
              </a:rPr>
              <a:t>Scheduling </a:t>
            </a:r>
            <a:r>
              <a:rPr lang="fa-IR" sz="4400" dirty="0">
                <a:cs typeface="B Nazanin" panose="00000400000000000000" pitchFamily="2" charset="-78"/>
              </a:rPr>
              <a:t>چندین نکته مهم در </a:t>
            </a:r>
            <a:endParaRPr lang="fa-IR" sz="2000" dirty="0">
              <a:cs typeface="B Nazanin" panose="00000400000000000000" pitchFamily="2" charset="-78"/>
            </a:endParaRPr>
          </a:p>
        </p:txBody>
      </p:sp>
      <p:sp>
        <p:nvSpPr>
          <p:cNvPr id="6" name="Rounded Rectangle 5"/>
          <p:cNvSpPr/>
          <p:nvPr/>
        </p:nvSpPr>
        <p:spPr>
          <a:xfrm>
            <a:off x="104501" y="1359423"/>
            <a:ext cx="8948057" cy="1213960"/>
          </a:xfrm>
          <a:prstGeom prst="roundRect">
            <a:avLst>
              <a:gd name="adj" fmla="val 50000"/>
            </a:avLst>
          </a:prstGeom>
        </p:spPr>
        <p:style>
          <a:lnRef idx="2">
            <a:schemeClr val="accent5"/>
          </a:lnRef>
          <a:fillRef idx="1">
            <a:schemeClr val="lt1"/>
          </a:fillRef>
          <a:effectRef idx="0">
            <a:schemeClr val="accent5"/>
          </a:effectRef>
          <a:fontRef idx="minor">
            <a:schemeClr val="dk1"/>
          </a:fontRef>
        </p:style>
        <p:txBody>
          <a:bodyPr rtlCol="1" anchor="ctr"/>
          <a:lstStyle/>
          <a:p>
            <a:pPr algn="r" rtl="1" fontAlgn="base"/>
            <a:r>
              <a:rPr lang="fa-IR" sz="2400" dirty="0">
                <a:solidFill>
                  <a:schemeClr val="tx1"/>
                </a:solidFill>
                <a:cs typeface="B Nazanin" panose="00000400000000000000" pitchFamily="2" charset="-78"/>
              </a:rPr>
              <a:t>در مرتبه اول زمان بندی یعنی بعد از پایان  فاز برنامه‌ريزي باید تاریخ</a:t>
            </a:r>
            <a:r>
              <a:rPr lang="en-US" sz="2400" dirty="0">
                <a:solidFill>
                  <a:schemeClr val="tx1"/>
                </a:solidFill>
                <a:cs typeface="B Nazanin" panose="00000400000000000000" pitchFamily="2" charset="-78"/>
              </a:rPr>
              <a:t> </a:t>
            </a:r>
            <a:r>
              <a:rPr lang="en-US" sz="2400" dirty="0">
                <a:solidFill>
                  <a:srgbClr val="FF0000"/>
                </a:solidFill>
                <a:cs typeface="B Nazanin" panose="00000400000000000000" pitchFamily="2" charset="-78"/>
              </a:rPr>
              <a:t>Data</a:t>
            </a:r>
            <a:r>
              <a:rPr lang="en-US" sz="2400" dirty="0">
                <a:solidFill>
                  <a:schemeClr val="tx1"/>
                </a:solidFill>
                <a:cs typeface="B Nazanin" panose="00000400000000000000" pitchFamily="2" charset="-78"/>
              </a:rPr>
              <a:t> </a:t>
            </a:r>
            <a:r>
              <a:rPr lang="en-US" sz="2400" dirty="0">
                <a:solidFill>
                  <a:srgbClr val="FF0000"/>
                </a:solidFill>
                <a:cs typeface="B Nazanin" panose="00000400000000000000" pitchFamily="2" charset="-78"/>
              </a:rPr>
              <a:t>Date</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در كادر محاوره‌اي  </a:t>
            </a:r>
            <a:r>
              <a:rPr lang="en-US" sz="2400" dirty="0">
                <a:solidFill>
                  <a:schemeClr val="tx1"/>
                </a:solidFill>
                <a:cs typeface="B Nazanin" panose="00000400000000000000" pitchFamily="2" charset="-78"/>
              </a:rPr>
              <a:t> </a:t>
            </a:r>
            <a:r>
              <a:rPr lang="en-US" sz="2400" dirty="0">
                <a:solidFill>
                  <a:srgbClr val="FF0000"/>
                </a:solidFill>
                <a:cs typeface="B Nazanin" panose="00000400000000000000" pitchFamily="2" charset="-78"/>
              </a:rPr>
              <a:t>Schedule</a:t>
            </a:r>
            <a:r>
              <a:rPr lang="fa-IR" sz="2400" dirty="0">
                <a:solidFill>
                  <a:schemeClr val="tx1"/>
                </a:solidFill>
                <a:cs typeface="B Nazanin" panose="00000400000000000000" pitchFamily="2" charset="-78"/>
              </a:rPr>
              <a:t>را با تاریخ  </a:t>
            </a:r>
            <a:r>
              <a:rPr lang="en-US" sz="2400" dirty="0">
                <a:solidFill>
                  <a:schemeClr val="tx1"/>
                </a:solidFill>
                <a:cs typeface="B Nazanin" panose="00000400000000000000" pitchFamily="2" charset="-78"/>
              </a:rPr>
              <a:t> </a:t>
            </a:r>
            <a:r>
              <a:rPr lang="en-US" sz="2400" dirty="0">
                <a:solidFill>
                  <a:srgbClr val="FF0000"/>
                </a:solidFill>
                <a:cs typeface="B Nazanin" panose="00000400000000000000" pitchFamily="2" charset="-78"/>
              </a:rPr>
              <a:t>Planned</a:t>
            </a:r>
            <a:r>
              <a:rPr lang="en-US" sz="2400" dirty="0">
                <a:solidFill>
                  <a:schemeClr val="tx1"/>
                </a:solidFill>
                <a:cs typeface="B Nazanin" panose="00000400000000000000" pitchFamily="2" charset="-78"/>
              </a:rPr>
              <a:t> </a:t>
            </a:r>
            <a:r>
              <a:rPr lang="en-US" sz="2400" dirty="0">
                <a:solidFill>
                  <a:srgbClr val="FF0000"/>
                </a:solidFill>
                <a:cs typeface="B Nazanin" panose="00000400000000000000" pitchFamily="2" charset="-78"/>
              </a:rPr>
              <a:t>Start</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تطابق دهید !</a:t>
            </a:r>
          </a:p>
          <a:p>
            <a:pPr algn="r" rtl="1" fontAlgn="base"/>
            <a:r>
              <a:rPr lang="fa-IR" sz="2400" dirty="0">
                <a:solidFill>
                  <a:schemeClr val="tx1"/>
                </a:solidFill>
                <a:cs typeface="B Nazanin" panose="00000400000000000000" pitchFamily="2" charset="-78"/>
              </a:rPr>
              <a:t>و همین تاریخ را در كادر </a:t>
            </a:r>
            <a:r>
              <a:rPr lang="en-US" sz="2400" dirty="0">
                <a:solidFill>
                  <a:srgbClr val="FF0000"/>
                </a:solidFill>
                <a:cs typeface="B Nazanin" panose="00000400000000000000" pitchFamily="2" charset="-78"/>
              </a:rPr>
              <a:t>Schedule</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 وارد کنید و زمان‌بندي را انجام دهيد</a:t>
            </a:r>
          </a:p>
        </p:txBody>
      </p:sp>
      <p:sp>
        <p:nvSpPr>
          <p:cNvPr id="7" name="Rounded Rectangle 6"/>
          <p:cNvSpPr/>
          <p:nvPr/>
        </p:nvSpPr>
        <p:spPr>
          <a:xfrm>
            <a:off x="104501" y="2676789"/>
            <a:ext cx="9039499" cy="3108959"/>
          </a:xfrm>
          <a:prstGeom prst="roundRect">
            <a:avLst>
              <a:gd name="adj" fmla="val 39887"/>
            </a:avLst>
          </a:prstGeom>
        </p:spPr>
        <p:style>
          <a:lnRef idx="2">
            <a:schemeClr val="accent5"/>
          </a:lnRef>
          <a:fillRef idx="1002">
            <a:schemeClr val="lt2"/>
          </a:fillRef>
          <a:effectRef idx="0">
            <a:schemeClr val="accent5"/>
          </a:effectRef>
          <a:fontRef idx="minor">
            <a:schemeClr val="dk1"/>
          </a:fontRef>
        </p:style>
        <p:txBody>
          <a:bodyPr rtlCol="1" anchor="ctr"/>
          <a:lstStyle/>
          <a:p>
            <a:pPr algn="r" rtl="1" fontAlgn="base"/>
            <a:r>
              <a:rPr lang="fa-IR" sz="2400" dirty="0">
                <a:solidFill>
                  <a:schemeClr val="tx1"/>
                </a:solidFill>
                <a:cs typeface="B Nazanin" panose="00000400000000000000" pitchFamily="2" charset="-78"/>
              </a:rPr>
              <a:t>به عبارتی باید پروژه را به تاریخ </a:t>
            </a:r>
            <a:r>
              <a:rPr lang="fa-IR" sz="2400" dirty="0">
                <a:solidFill>
                  <a:srgbClr val="FF0000"/>
                </a:solidFill>
                <a:cs typeface="B Nazanin" panose="00000400000000000000" pitchFamily="2" charset="-78"/>
              </a:rPr>
              <a:t>شروع پروژه </a:t>
            </a:r>
            <a:r>
              <a:rPr lang="fa-IR" sz="2400" dirty="0">
                <a:solidFill>
                  <a:schemeClr val="tx1"/>
                </a:solidFill>
                <a:cs typeface="B Nazanin" panose="00000400000000000000" pitchFamily="2" charset="-78"/>
              </a:rPr>
              <a:t>زمان‌بندی کنید و بعد از آن‌ هر زمان كه قصد داشتيد، پروژه را زمان‌بندی کنید باید به تاريخ ‌همان روز دريافت اطلاعات </a:t>
            </a:r>
            <a:r>
              <a:rPr lang="en-US" sz="2400" dirty="0">
                <a:solidFill>
                  <a:schemeClr val="tx1"/>
                </a:solidFill>
                <a:cs typeface="B Nazanin" panose="00000400000000000000" pitchFamily="2" charset="-78"/>
              </a:rPr>
              <a:t>Data Date </a:t>
            </a:r>
            <a:r>
              <a:rPr lang="fa-IR" sz="2400" dirty="0">
                <a:solidFill>
                  <a:schemeClr val="tx1"/>
                </a:solidFill>
                <a:cs typeface="B Nazanin" panose="00000400000000000000" pitchFamily="2" charset="-78"/>
              </a:rPr>
              <a:t>زمان‌بندی را انجام دهید.</a:t>
            </a:r>
          </a:p>
          <a:p>
            <a:pPr algn="r" rtl="1" fontAlgn="base"/>
            <a:endParaRPr lang="fa-IR" sz="1100" dirty="0">
              <a:solidFill>
                <a:schemeClr val="tx1"/>
              </a:solidFill>
              <a:cs typeface="B Nazanin" panose="00000400000000000000" pitchFamily="2" charset="-78"/>
            </a:endParaRPr>
          </a:p>
          <a:p>
            <a:pPr algn="ctr" rtl="1" fontAlgn="base"/>
            <a:r>
              <a:rPr lang="fa-IR" sz="2200" b="1" dirty="0">
                <a:solidFill>
                  <a:srgbClr val="7030A0"/>
                </a:solidFill>
                <a:cs typeface="B Nazanin" panose="00000400000000000000" pitchFamily="2" charset="-78"/>
              </a:rPr>
              <a:t>توجه داشته باشيد، ممكن است شما اطلاعات را در يك تاريخ خاص دريافت كنيد ولي دو روز بعد از دريافت بخواهيد اطلاعات را در نرم‌افزار وارد كنيد به خاطر داشته باشید که فایل را به تاریخ دریافت اطلاعات بروزرسانی کنید</a:t>
            </a:r>
            <a:r>
              <a:rPr lang="fa-IR" sz="2200" dirty="0">
                <a:solidFill>
                  <a:schemeClr val="tx1"/>
                </a:solidFill>
                <a:cs typeface="B Nazanin" panose="00000400000000000000" pitchFamily="2" charset="-78"/>
              </a:rPr>
              <a:t>.</a:t>
            </a:r>
            <a:endParaRPr lang="fa-IR" sz="2200" b="1" dirty="0">
              <a:solidFill>
                <a:srgbClr val="7030A0"/>
              </a:solidFill>
              <a:cs typeface="B Nazanin" panose="00000400000000000000" pitchFamily="2" charset="-78"/>
            </a:endParaRPr>
          </a:p>
          <a:p>
            <a:pPr algn="ctr" rtl="1" fontAlgn="base"/>
            <a:r>
              <a:rPr lang="fa-IR" sz="1700" b="1" dirty="0">
                <a:solidFill>
                  <a:srgbClr val="FF0000"/>
                </a:solidFill>
                <a:cs typeface="B Nazanin" panose="00000400000000000000" pitchFamily="2" charset="-78"/>
              </a:rPr>
              <a:t> بنابراين در نظر داشته باشيد كه تاريخ </a:t>
            </a:r>
            <a:r>
              <a:rPr lang="en-US" sz="1700" b="1" dirty="0">
                <a:solidFill>
                  <a:srgbClr val="FF0000"/>
                </a:solidFill>
                <a:cs typeface="B Nazanin" panose="00000400000000000000" pitchFamily="2" charset="-78"/>
              </a:rPr>
              <a:t>Data Date </a:t>
            </a:r>
            <a:r>
              <a:rPr lang="fa-IR" sz="1700" b="1" dirty="0">
                <a:solidFill>
                  <a:srgbClr val="FF0000"/>
                </a:solidFill>
                <a:cs typeface="B Nazanin" panose="00000400000000000000" pitchFamily="2" charset="-78"/>
              </a:rPr>
              <a:t>را همان تاريخ دريافت اطلاعات واقعي پروژه قرار دهيد.</a:t>
            </a:r>
          </a:p>
        </p:txBody>
      </p:sp>
      <p:sp>
        <p:nvSpPr>
          <p:cNvPr id="8" name="Rounded Rectangle 7"/>
          <p:cNvSpPr/>
          <p:nvPr/>
        </p:nvSpPr>
        <p:spPr>
          <a:xfrm>
            <a:off x="104501" y="5889154"/>
            <a:ext cx="8948057" cy="49462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1" anchor="ctr"/>
          <a:lstStyle/>
          <a:p>
            <a:pPr algn="r" rtl="1" fontAlgn="base"/>
            <a:r>
              <a:rPr lang="fa-IR" sz="1900" b="1" dirty="0">
                <a:solidFill>
                  <a:schemeClr val="tx1"/>
                </a:solidFill>
                <a:cs typeface="B Nazanin" panose="00000400000000000000" pitchFamily="2" charset="-78"/>
              </a:rPr>
              <a:t>در نمای </a:t>
            </a:r>
            <a:r>
              <a:rPr lang="en-US" sz="1900" b="1" dirty="0">
                <a:solidFill>
                  <a:schemeClr val="tx1"/>
                </a:solidFill>
                <a:cs typeface="B Nazanin" panose="00000400000000000000" pitchFamily="2" charset="-78"/>
              </a:rPr>
              <a:t>project </a:t>
            </a:r>
            <a:r>
              <a:rPr lang="fa-IR" sz="1900" b="1" dirty="0">
                <a:solidFill>
                  <a:schemeClr val="tx1"/>
                </a:solidFill>
                <a:cs typeface="B Nazanin" panose="00000400000000000000" pitchFamily="2" charset="-78"/>
              </a:rPr>
              <a:t> زبانه </a:t>
            </a:r>
            <a:r>
              <a:rPr lang="en-US" sz="1900" b="1" dirty="0">
                <a:solidFill>
                  <a:schemeClr val="tx1"/>
                </a:solidFill>
                <a:cs typeface="B Nazanin" panose="00000400000000000000" pitchFamily="2" charset="-78"/>
              </a:rPr>
              <a:t> Dates</a:t>
            </a:r>
            <a:r>
              <a:rPr lang="fa-IR" sz="1900" b="1" dirty="0">
                <a:solidFill>
                  <a:schemeClr val="tx1"/>
                </a:solidFill>
                <a:cs typeface="B Nazanin" panose="00000400000000000000" pitchFamily="2" charset="-78"/>
              </a:rPr>
              <a:t>را کلیک و در کادر </a:t>
            </a:r>
            <a:r>
              <a:rPr lang="en-US" sz="1900" b="1" dirty="0">
                <a:solidFill>
                  <a:srgbClr val="00B050"/>
                </a:solidFill>
                <a:cs typeface="B Nazanin" panose="00000400000000000000" pitchFamily="2" charset="-78"/>
              </a:rPr>
              <a:t>Project Plan Start </a:t>
            </a:r>
            <a:r>
              <a:rPr lang="fa-IR" sz="1900" b="1" dirty="0">
                <a:solidFill>
                  <a:srgbClr val="00B050"/>
                </a:solidFill>
                <a:cs typeface="B Nazanin" panose="00000400000000000000" pitchFamily="2" charset="-78"/>
              </a:rPr>
              <a:t> </a:t>
            </a:r>
            <a:r>
              <a:rPr lang="fa-IR" sz="1900" b="1" dirty="0">
                <a:solidFill>
                  <a:schemeClr val="tx1"/>
                </a:solidFill>
                <a:cs typeface="B Nazanin" panose="00000400000000000000" pitchFamily="2" charset="-78"/>
              </a:rPr>
              <a:t>تاریخ شروع را مشاهده نمایید.</a:t>
            </a:r>
          </a:p>
        </p:txBody>
      </p:sp>
      <p:sp>
        <p:nvSpPr>
          <p:cNvPr id="3" name="Slide Number Placeholder 2"/>
          <p:cNvSpPr>
            <a:spLocks noGrp="1"/>
          </p:cNvSpPr>
          <p:nvPr>
            <p:ph type="sldNum" sz="quarter" idx="12"/>
          </p:nvPr>
        </p:nvSpPr>
        <p:spPr/>
        <p:txBody>
          <a:bodyPr/>
          <a:lstStyle/>
          <a:p>
            <a:fld id="{AC122D1C-E5F7-4783-BDC9-674F490CCAF7}" type="slidenum">
              <a:rPr lang="fa-IR" smtClean="0"/>
              <a:t>69</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4763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22D1C-E5F7-4783-BDC9-674F490CCAF7}" type="slidenum">
              <a:rPr lang="fa-IR" smtClean="0"/>
              <a:t>7</a:t>
            </a:fld>
            <a:endParaRPr lang="fa-IR"/>
          </a:p>
        </p:txBody>
      </p:sp>
      <p:sp>
        <p:nvSpPr>
          <p:cNvPr id="4" name="Cross 1"/>
          <p:cNvSpPr>
            <a:spLocks noChangeArrowheads="1"/>
          </p:cNvSpPr>
          <p:nvPr/>
        </p:nvSpPr>
        <p:spPr bwMode="auto">
          <a:xfrm>
            <a:off x="1857113" y="215757"/>
            <a:ext cx="4677250" cy="780836"/>
          </a:xfrm>
          <a:prstGeom prst="plus">
            <a:avLst>
              <a:gd name="adj" fmla="val 17935"/>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fa-IR" altLang="fa-IR" sz="2800" b="1" dirty="0">
                <a:cs typeface="B Titr" panose="00000700000000000000" pitchFamily="2" charset="-78"/>
              </a:rPr>
              <a:t>شبکه زمانبندی در </a:t>
            </a:r>
            <a:r>
              <a:rPr lang="fa-IR" altLang="fa-IR" sz="2800" b="1" dirty="0" err="1">
                <a:cs typeface="B Titr" panose="00000700000000000000" pitchFamily="2" charset="-78"/>
              </a:rPr>
              <a:t>پریماورا</a:t>
            </a:r>
            <a:r>
              <a:rPr lang="fa-IR" altLang="fa-IR" sz="2800" b="1" dirty="0">
                <a:cs typeface="B Titr" panose="00000700000000000000" pitchFamily="2" charset="-78"/>
              </a:rPr>
              <a:t> !</a:t>
            </a:r>
            <a:endParaRPr lang="fa-IR" altLang="fa-IR"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03" y="1172054"/>
            <a:ext cx="8324267" cy="5167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6513815" y="5558319"/>
            <a:ext cx="1921267" cy="626724"/>
          </a:xfrm>
          <a:prstGeom prst="roundRect">
            <a:avLst>
              <a:gd name="adj" fmla="val 19842"/>
            </a:avLst>
          </a:prstGeom>
        </p:spPr>
        <p:style>
          <a:lnRef idx="2">
            <a:schemeClr val="dk1"/>
          </a:lnRef>
          <a:fillRef idx="1">
            <a:schemeClr val="lt1"/>
          </a:fillRef>
          <a:effectRef idx="0">
            <a:schemeClr val="dk1"/>
          </a:effectRef>
          <a:fontRef idx="minor">
            <a:schemeClr val="dk1"/>
          </a:fontRef>
        </p:style>
        <p:txBody>
          <a:bodyPr rtlCol="1" anchor="ctr"/>
          <a:lstStyle/>
          <a:p>
            <a:pPr algn="ctr" rtl="1"/>
            <a:r>
              <a:rPr lang="fa-IR" b="1" dirty="0">
                <a:cs typeface="B Nazanin" panose="00000400000000000000" pitchFamily="2" charset="-78"/>
              </a:rPr>
              <a:t>پیشرو: </a:t>
            </a:r>
            <a:r>
              <a:rPr lang="en-US" b="1" dirty="0">
                <a:cs typeface="B Nazanin" panose="00000400000000000000" pitchFamily="2" charset="-78"/>
              </a:rPr>
              <a:t>max </a:t>
            </a:r>
            <a:endParaRPr lang="fa-IR" b="1" dirty="0">
              <a:cs typeface="B Nazanin" panose="00000400000000000000" pitchFamily="2" charset="-78"/>
            </a:endParaRPr>
          </a:p>
          <a:p>
            <a:pPr algn="ctr" rtl="1"/>
            <a:r>
              <a:rPr lang="fa-IR" b="1" dirty="0">
                <a:cs typeface="B Nazanin" panose="00000400000000000000" pitchFamily="2" charset="-78"/>
              </a:rPr>
              <a:t>پس رو: </a:t>
            </a:r>
            <a:r>
              <a:rPr lang="en-US" b="1" dirty="0">
                <a:cs typeface="B Nazanin" panose="00000400000000000000" pitchFamily="2" charset="-78"/>
              </a:rPr>
              <a:t>min</a:t>
            </a:r>
            <a:endParaRPr lang="fa-IR" b="1"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73604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51314" y="174662"/>
            <a:ext cx="6628300" cy="7328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4400" dirty="0">
                <a:cs typeface="B Nazanin" panose="00000400000000000000" pitchFamily="2" charset="-78"/>
              </a:rPr>
              <a:t>Scheduling </a:t>
            </a:r>
            <a:r>
              <a:rPr lang="fa-IR" sz="4400" dirty="0">
                <a:cs typeface="B Nazanin" panose="00000400000000000000" pitchFamily="2" charset="-78"/>
              </a:rPr>
              <a:t>چندین نکته مهم در </a:t>
            </a:r>
            <a:endParaRPr lang="fa-IR" sz="2000" dirty="0">
              <a:cs typeface="B Nazanin" panose="00000400000000000000" pitchFamily="2" charset="-78"/>
            </a:endParaRPr>
          </a:p>
        </p:txBody>
      </p:sp>
      <p:sp>
        <p:nvSpPr>
          <p:cNvPr id="6" name="Rounded Rectangle 5"/>
          <p:cNvSpPr/>
          <p:nvPr/>
        </p:nvSpPr>
        <p:spPr>
          <a:xfrm>
            <a:off x="117566" y="1071155"/>
            <a:ext cx="9026434" cy="2429692"/>
          </a:xfrm>
          <a:prstGeom prst="roundRect">
            <a:avLst>
              <a:gd name="adj" fmla="val 16135"/>
            </a:avLst>
          </a:prstGeom>
          <a:ln w="57150"/>
        </p:spPr>
        <p:style>
          <a:lnRef idx="2">
            <a:schemeClr val="accent5"/>
          </a:lnRef>
          <a:fillRef idx="1">
            <a:schemeClr val="lt1"/>
          </a:fillRef>
          <a:effectRef idx="0">
            <a:schemeClr val="accent5"/>
          </a:effectRef>
          <a:fontRef idx="minor">
            <a:schemeClr val="dk1"/>
          </a:fontRef>
        </p:style>
        <p:txBody>
          <a:bodyPr rtlCol="1" anchor="ctr"/>
          <a:lstStyle/>
          <a:p>
            <a:pPr algn="r" rtl="1" fontAlgn="base"/>
            <a:r>
              <a:rPr lang="fa-IR" sz="2300" dirty="0">
                <a:solidFill>
                  <a:schemeClr val="tx1"/>
                </a:solidFill>
                <a:cs typeface="B Nazanin" panose="00000400000000000000" pitchFamily="2" charset="-78"/>
              </a:rPr>
              <a:t>با زدن گزينه </a:t>
            </a:r>
            <a:r>
              <a:rPr lang="en-US" sz="2300" dirty="0">
                <a:solidFill>
                  <a:schemeClr val="tx1"/>
                </a:solidFill>
                <a:cs typeface="B Nazanin" panose="00000400000000000000" pitchFamily="2" charset="-78"/>
              </a:rPr>
              <a:t> Log to File </a:t>
            </a:r>
            <a:r>
              <a:rPr lang="fa-IR" sz="2300" dirty="0">
                <a:solidFill>
                  <a:schemeClr val="tx1"/>
                </a:solidFill>
                <a:cs typeface="B Nazanin" panose="00000400000000000000" pitchFamily="2" charset="-78"/>
              </a:rPr>
              <a:t>و کلیک سه نقطه  محل ایجاد وذخیره‌سازی فایل زمان‌بندی را انتخاب کنید. در سمت راست اين کادر گزینه </a:t>
            </a:r>
            <a:r>
              <a:rPr lang="en-US" sz="2300" dirty="0">
                <a:solidFill>
                  <a:schemeClr val="tx1"/>
                </a:solidFill>
                <a:cs typeface="B Nazanin" panose="00000400000000000000" pitchFamily="2" charset="-78"/>
              </a:rPr>
              <a:t>View Log </a:t>
            </a:r>
            <a:r>
              <a:rPr lang="fa-IR" sz="2300" dirty="0">
                <a:solidFill>
                  <a:schemeClr val="tx1"/>
                </a:solidFill>
                <a:cs typeface="B Nazanin" panose="00000400000000000000" pitchFamily="2" charset="-78"/>
              </a:rPr>
              <a:t> را كليك کنید فایل ایجاد شده باز مي‌شود.</a:t>
            </a:r>
          </a:p>
          <a:p>
            <a:pPr algn="r" rtl="1" fontAlgn="base"/>
            <a:endParaRPr lang="fa-IR" sz="2300" dirty="0">
              <a:solidFill>
                <a:schemeClr val="tx1"/>
              </a:solidFill>
              <a:cs typeface="B Nazanin" panose="00000400000000000000" pitchFamily="2" charset="-78"/>
            </a:endParaRPr>
          </a:p>
          <a:p>
            <a:pPr algn="r" rtl="1" fontAlgn="base"/>
            <a:r>
              <a:rPr lang="fa-IR" sz="2300" dirty="0">
                <a:solidFill>
                  <a:schemeClr val="tx1"/>
                </a:solidFill>
                <a:cs typeface="B Nazanin" panose="00000400000000000000" pitchFamily="2" charset="-78"/>
              </a:rPr>
              <a:t>در این کادر می توانید کلیه مشخصات مربوط به پروژه ایجاد شده مانند </a:t>
            </a:r>
            <a:r>
              <a:rPr lang="fa-IR" sz="2300" dirty="0">
                <a:solidFill>
                  <a:srgbClr val="FF0000"/>
                </a:solidFill>
                <a:cs typeface="B Nazanin" panose="00000400000000000000" pitchFamily="2" charset="-78"/>
              </a:rPr>
              <a:t>تعداد فعالیت ها، فعالیت های بحرانی و </a:t>
            </a:r>
            <a:r>
              <a:rPr lang="fa-IR" sz="2300" dirty="0">
                <a:solidFill>
                  <a:schemeClr val="tx1"/>
                </a:solidFill>
                <a:cs typeface="B Nazanin" panose="00000400000000000000" pitchFamily="2" charset="-78"/>
              </a:rPr>
              <a:t>…. را مشاهده نمایید. </a:t>
            </a:r>
            <a:r>
              <a:rPr lang="fa-IR" sz="2300" dirty="0">
                <a:solidFill>
                  <a:srgbClr val="FF0000"/>
                </a:solidFill>
                <a:cs typeface="B Nazanin" panose="00000400000000000000" pitchFamily="2" charset="-78"/>
              </a:rPr>
              <a:t>این فایل کارایی مثبتی در گرفتن خطاهای پروژه دارد.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9" y="3664489"/>
            <a:ext cx="5909047" cy="3036757"/>
          </a:xfrm>
          <a:prstGeom prst="rect">
            <a:avLst/>
          </a:prstGeom>
        </p:spPr>
      </p:pic>
      <p:sp>
        <p:nvSpPr>
          <p:cNvPr id="5" name="Slide Number Placeholder 4"/>
          <p:cNvSpPr>
            <a:spLocks noGrp="1"/>
          </p:cNvSpPr>
          <p:nvPr>
            <p:ph type="sldNum" sz="quarter" idx="12"/>
          </p:nvPr>
        </p:nvSpPr>
        <p:spPr/>
        <p:txBody>
          <a:bodyPr/>
          <a:lstStyle/>
          <a:p>
            <a:fld id="{AC122D1C-E5F7-4783-BDC9-674F490CCAF7}" type="slidenum">
              <a:rPr lang="fa-IR" smtClean="0"/>
              <a:t>70</a:t>
            </a:fld>
            <a:endParaRPr lang="fa-IR"/>
          </a:p>
        </p:txBody>
      </p:sp>
      <p:sp>
        <p:nvSpPr>
          <p:cNvPr id="3" name="Footer Placeholder 2"/>
          <p:cNvSpPr>
            <a:spLocks noGrp="1"/>
          </p:cNvSpPr>
          <p:nvPr>
            <p:ph type="ftr" sz="quarter" idx="11"/>
          </p:nvPr>
        </p:nvSpPr>
        <p:spPr>
          <a:xfrm>
            <a:off x="3162514" y="6304980"/>
            <a:ext cx="3086100" cy="365125"/>
          </a:xfrm>
        </p:spPr>
        <p:txBody>
          <a:bodyPr/>
          <a:lstStyle/>
          <a:p>
            <a:r>
              <a:rPr lang="en-US"/>
              <a:t>Bahmaniie.ir</a:t>
            </a:r>
            <a:endParaRPr lang="fa-IR" dirty="0"/>
          </a:p>
        </p:txBody>
      </p:sp>
    </p:spTree>
    <p:extLst>
      <p:ext uri="{BB962C8B-B14F-4D97-AF65-F5344CB8AC3E}">
        <p14:creationId xmlns:p14="http://schemas.microsoft.com/office/powerpoint/2010/main" val="3296364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16" y="1876588"/>
            <a:ext cx="7204534" cy="4806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145324" y="149866"/>
            <a:ext cx="3577590" cy="882099"/>
          </a:xfrm>
          <a:prstGeom prst="roundRect">
            <a:avLst>
              <a:gd name="adj" fmla="val 27787"/>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en-US" sz="4400" dirty="0">
                <a:solidFill>
                  <a:schemeClr val="tx1"/>
                </a:solidFill>
              </a:rPr>
              <a:t>Group &amp; Sort</a:t>
            </a:r>
            <a:endParaRPr lang="fa-IR" sz="2000" dirty="0">
              <a:solidFill>
                <a:schemeClr val="tx1"/>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2286001" y="1203534"/>
            <a:ext cx="6430252" cy="527611"/>
          </a:xfrm>
          <a:prstGeom prst="rect">
            <a:avLst/>
          </a:prstGeom>
        </p:spPr>
      </p:pic>
      <p:sp>
        <p:nvSpPr>
          <p:cNvPr id="3" name="Slide Number Placeholder 2"/>
          <p:cNvSpPr>
            <a:spLocks noGrp="1"/>
          </p:cNvSpPr>
          <p:nvPr>
            <p:ph type="sldNum" sz="quarter" idx="12"/>
          </p:nvPr>
        </p:nvSpPr>
        <p:spPr/>
        <p:txBody>
          <a:bodyPr/>
          <a:lstStyle/>
          <a:p>
            <a:fld id="{AC122D1C-E5F7-4783-BDC9-674F490CCAF7}" type="slidenum">
              <a:rPr lang="fa-IR" smtClean="0"/>
              <a:t>71</a:t>
            </a:fld>
            <a:endParaRPr lang="fa-IR"/>
          </a:p>
        </p:txBody>
      </p:sp>
      <p:sp>
        <p:nvSpPr>
          <p:cNvPr id="2" name="Footer Placeholder 1"/>
          <p:cNvSpPr>
            <a:spLocks noGrp="1"/>
          </p:cNvSpPr>
          <p:nvPr>
            <p:ph type="ftr" sz="quarter" idx="11"/>
          </p:nvPr>
        </p:nvSpPr>
        <p:spPr>
          <a:xfrm>
            <a:off x="3388545" y="6099497"/>
            <a:ext cx="3086100" cy="365125"/>
          </a:xfrm>
        </p:spPr>
        <p:txBody>
          <a:bodyPr/>
          <a:lstStyle/>
          <a:p>
            <a:r>
              <a:rPr lang="en-US"/>
              <a:t>Bahmaniie.ir</a:t>
            </a:r>
            <a:endParaRPr lang="fa-IR" dirty="0"/>
          </a:p>
        </p:txBody>
      </p:sp>
    </p:spTree>
    <p:extLst>
      <p:ext uri="{BB962C8B-B14F-4D97-AF65-F5344CB8AC3E}">
        <p14:creationId xmlns:p14="http://schemas.microsoft.com/office/powerpoint/2010/main" val="185395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7565" y="1735546"/>
            <a:ext cx="8929280" cy="359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117565" y="319684"/>
            <a:ext cx="3579224" cy="960476"/>
          </a:xfrm>
          <a:prstGeom prst="roundRect">
            <a:avLst>
              <a:gd name="adj" fmla="val 27787"/>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en-US" sz="4400" dirty="0">
                <a:solidFill>
                  <a:schemeClr val="tx1"/>
                </a:solidFill>
              </a:rPr>
              <a:t>Group &amp; Sort</a:t>
            </a:r>
            <a:endParaRPr lang="fa-IR" sz="20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AC122D1C-E5F7-4783-BDC9-674F490CCAF7}" type="slidenum">
              <a:rPr lang="fa-IR" smtClean="0"/>
              <a:t>72</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988099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48186" y="1645919"/>
            <a:ext cx="8299228" cy="4212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117565" y="169817"/>
            <a:ext cx="3840481" cy="927463"/>
          </a:xfrm>
          <a:prstGeom prst="roundRect">
            <a:avLst>
              <a:gd name="adj" fmla="val 27787"/>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en-US" sz="4400" dirty="0">
                <a:solidFill>
                  <a:schemeClr val="tx1"/>
                </a:solidFill>
              </a:rPr>
              <a:t>Group &amp; Sort</a:t>
            </a:r>
            <a:endParaRPr lang="fa-IR" sz="20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AC122D1C-E5F7-4783-BDC9-674F490CCAF7}" type="slidenum">
              <a:rPr lang="fa-IR" smtClean="0"/>
              <a:t>73</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3820664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7564" y="143691"/>
            <a:ext cx="4062549" cy="953589"/>
          </a:xfrm>
          <a:prstGeom prst="roundRect">
            <a:avLst>
              <a:gd name="adj" fmla="val 27787"/>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sz="4800" b="1" dirty="0">
                <a:solidFill>
                  <a:schemeClr val="tx1"/>
                </a:solidFill>
              </a:rPr>
              <a:t>Steps Tab</a:t>
            </a:r>
            <a:endParaRPr lang="fa-IR" sz="2400" b="1" dirty="0">
              <a:solidFill>
                <a:schemeClr val="tx1"/>
              </a:solidFill>
              <a:cs typeface="B Nazanin" panose="00000400000000000000" pitchFamily="2" charset="-78"/>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4" y="3060719"/>
            <a:ext cx="8908870" cy="315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flipH="1">
            <a:off x="3215754" y="2664676"/>
            <a:ext cx="559412" cy="48505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888272" y="5915513"/>
            <a:ext cx="522516" cy="59424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H="1" flipV="1">
            <a:off x="4893186" y="5920795"/>
            <a:ext cx="522516" cy="59424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H="1" flipV="1">
            <a:off x="2381793" y="4360032"/>
            <a:ext cx="522516" cy="59424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117563" y="1097282"/>
            <a:ext cx="8908871" cy="1615827"/>
          </a:xfrm>
          <a:prstGeom prst="rect">
            <a:avLst/>
          </a:prstGeom>
        </p:spPr>
        <p:txBody>
          <a:bodyPr wrap="square">
            <a:spAutoFit/>
          </a:bodyPr>
          <a:lstStyle/>
          <a:p>
            <a:pPr algn="r" rtl="1">
              <a:lnSpc>
                <a:spcPct val="150000"/>
              </a:lnSpc>
            </a:pPr>
            <a:r>
              <a:rPr lang="fa-IR" sz="2800" b="1" dirty="0">
                <a:solidFill>
                  <a:srgbClr val="000000"/>
                </a:solidFill>
                <a:latin typeface="BNazanin"/>
                <a:cs typeface="B Nazanin" panose="00000400000000000000" pitchFamily="2" charset="-78"/>
              </a:rPr>
              <a:t>كاربرد </a:t>
            </a:r>
            <a:r>
              <a:rPr lang="en-US" sz="2800" b="1" dirty="0">
                <a:solidFill>
                  <a:srgbClr val="FF0000"/>
                </a:solidFill>
                <a:latin typeface="Constantia" panose="02030602050306030303" pitchFamily="18" charset="0"/>
                <a:cs typeface="B Nazanin" panose="00000400000000000000" pitchFamily="2" charset="-78"/>
              </a:rPr>
              <a:t>Activity Steps</a:t>
            </a:r>
            <a:br>
              <a:rPr lang="fa-IR" sz="1600" b="1" dirty="0">
                <a:solidFill>
                  <a:srgbClr val="0BD1DA"/>
                </a:solidFill>
                <a:latin typeface="Wingdings2"/>
                <a:cs typeface="B Nazanin" panose="00000400000000000000" pitchFamily="2" charset="-78"/>
              </a:rPr>
            </a:br>
            <a:r>
              <a:rPr lang="fa-IR" sz="2000" b="1" dirty="0">
                <a:solidFill>
                  <a:srgbClr val="000000"/>
                </a:solidFill>
                <a:latin typeface="BNazanin"/>
                <a:cs typeface="B Nazanin" panose="00000400000000000000" pitchFamily="2" charset="-78"/>
              </a:rPr>
              <a:t>باعث مي شود بتوان فعاليتها را به واحدهاي كوچكتر تقسيم كرده تكميل و هر يك از آنها پيگيري كرد</a:t>
            </a:r>
            <a:r>
              <a:rPr lang="fa-IR" b="1" dirty="0">
                <a:solidFill>
                  <a:srgbClr val="000000"/>
                </a:solidFill>
                <a:latin typeface="BNazanin"/>
                <a:cs typeface="B Nazanin" panose="00000400000000000000" pitchFamily="2" charset="-78"/>
              </a:rPr>
              <a:t>.</a:t>
            </a:r>
            <a:endParaRPr lang="fa-IR" b="1" dirty="0"/>
          </a:p>
          <a:p>
            <a:pPr algn="r">
              <a:lnSpc>
                <a:spcPct val="150000"/>
              </a:lnSpc>
            </a:pPr>
            <a:r>
              <a:rPr lang="fa-IR" b="1" dirty="0">
                <a:solidFill>
                  <a:srgbClr val="000000"/>
                </a:solidFill>
                <a:latin typeface="BNazanin"/>
                <a:cs typeface="B Nazanin" panose="00000400000000000000" pitchFamily="2" charset="-78"/>
              </a:rPr>
              <a:t>  </a:t>
            </a:r>
            <a:r>
              <a:rPr lang="en-US" b="1" dirty="0">
                <a:solidFill>
                  <a:srgbClr val="000000"/>
                </a:solidFill>
                <a:latin typeface="BNazanin"/>
                <a:cs typeface="B Nazanin" panose="00000400000000000000" pitchFamily="2" charset="-78"/>
              </a:rPr>
              <a:t> </a:t>
            </a:r>
            <a:endParaRPr lang="fa-IR" b="1" dirty="0"/>
          </a:p>
        </p:txBody>
      </p:sp>
      <p:sp>
        <p:nvSpPr>
          <p:cNvPr id="4" name="Slide Number Placeholder 3"/>
          <p:cNvSpPr>
            <a:spLocks noGrp="1"/>
          </p:cNvSpPr>
          <p:nvPr>
            <p:ph type="sldNum" sz="quarter" idx="12"/>
          </p:nvPr>
        </p:nvSpPr>
        <p:spPr/>
        <p:txBody>
          <a:bodyPr/>
          <a:lstStyle/>
          <a:p>
            <a:fld id="{AC122D1C-E5F7-4783-BDC9-674F490CCAF7}" type="slidenum">
              <a:rPr lang="fa-IR" smtClean="0"/>
              <a:t>74</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104102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567543"/>
            <a:ext cx="8319407" cy="705394"/>
          </a:xfrm>
        </p:spPr>
        <p:txBody>
          <a:bodyPr/>
          <a:lstStyle/>
          <a:p>
            <a:pPr marL="0" indent="0" rtl="0">
              <a:buNone/>
            </a:pPr>
            <a:r>
              <a:rPr lang="fa-IR" b="1" dirty="0">
                <a:cs typeface="B Nazanin" panose="00000400000000000000" pitchFamily="2" charset="-78"/>
              </a:rPr>
              <a:t>مي توان توضيحات اضافي درج نمود</a:t>
            </a:r>
            <a:r>
              <a:rPr lang="en-US" b="1" dirty="0">
                <a:cs typeface="B Nazanin" panose="00000400000000000000" pitchFamily="2" charset="-78"/>
              </a:rPr>
              <a:t> </a:t>
            </a:r>
            <a:r>
              <a:rPr lang="fa-IR" b="1" dirty="0">
                <a:cs typeface="B Nazanin" panose="00000400000000000000" pitchFamily="2" charset="-78"/>
              </a:rPr>
              <a:t> </a:t>
            </a:r>
            <a:r>
              <a:rPr lang="en-US" b="1" dirty="0">
                <a:cs typeface="B Nazanin" panose="00000400000000000000" pitchFamily="2" charset="-78"/>
              </a:rPr>
              <a:t>Step </a:t>
            </a:r>
            <a:r>
              <a:rPr lang="fa-IR" b="1" dirty="0">
                <a:cs typeface="B Nazanin" panose="00000400000000000000" pitchFamily="2" charset="-78"/>
              </a:rPr>
              <a:t>براي هر</a:t>
            </a:r>
          </a:p>
        </p:txBody>
      </p:sp>
      <p:sp>
        <p:nvSpPr>
          <p:cNvPr id="4" name="Rectangle 3"/>
          <p:cNvSpPr/>
          <p:nvPr/>
        </p:nvSpPr>
        <p:spPr>
          <a:xfrm>
            <a:off x="4023359" y="2272937"/>
            <a:ext cx="5016138" cy="523220"/>
          </a:xfrm>
          <a:prstGeom prst="rect">
            <a:avLst/>
          </a:prstGeom>
        </p:spPr>
        <p:txBody>
          <a:bodyPr wrap="square">
            <a:spAutoFit/>
          </a:bodyPr>
          <a:lstStyle/>
          <a:p>
            <a:pPr algn="r" rtl="1"/>
            <a:r>
              <a:rPr lang="en-US" sz="2800" b="1" dirty="0">
                <a:cs typeface="B Nazanin" panose="00000400000000000000" pitchFamily="2" charset="-78"/>
              </a:rPr>
              <a:t>Step </a:t>
            </a:r>
            <a:r>
              <a:rPr lang="fa-IR" sz="2800" b="1" dirty="0">
                <a:cs typeface="B Nazanin" panose="00000400000000000000" pitchFamily="2" charset="-78"/>
              </a:rPr>
              <a:t> مدت و يا تاريخ ندارند</a:t>
            </a:r>
            <a:r>
              <a:rPr lang="fa-IR" dirty="0"/>
              <a:t>.</a:t>
            </a:r>
          </a:p>
        </p:txBody>
      </p:sp>
      <p:sp>
        <p:nvSpPr>
          <p:cNvPr id="5" name="Rectangle 4"/>
          <p:cNvSpPr/>
          <p:nvPr/>
        </p:nvSpPr>
        <p:spPr>
          <a:xfrm>
            <a:off x="2325190" y="2978332"/>
            <a:ext cx="6622866" cy="523220"/>
          </a:xfrm>
          <a:prstGeom prst="rect">
            <a:avLst/>
          </a:prstGeom>
        </p:spPr>
        <p:txBody>
          <a:bodyPr wrap="square">
            <a:spAutoFit/>
          </a:bodyPr>
          <a:lstStyle/>
          <a:p>
            <a:pPr algn="r" rtl="1"/>
            <a:r>
              <a:rPr lang="fa-IR" sz="2800" b="1" dirty="0">
                <a:cs typeface="B Nazanin" panose="00000400000000000000" pitchFamily="2" charset="-78"/>
              </a:rPr>
              <a:t>هر </a:t>
            </a:r>
            <a:r>
              <a:rPr lang="en-US" sz="2800" b="1" dirty="0">
                <a:cs typeface="B Nazanin" panose="00000400000000000000" pitchFamily="2" charset="-78"/>
              </a:rPr>
              <a:t>Step</a:t>
            </a:r>
            <a:r>
              <a:rPr lang="fa-IR" sz="2800" b="1" dirty="0">
                <a:cs typeface="B Nazanin" panose="00000400000000000000" pitchFamily="2" charset="-78"/>
              </a:rPr>
              <a:t> را مي توان با تيك زدن خاتمه داد.</a:t>
            </a:r>
            <a:endParaRPr lang="fa-IR" dirty="0"/>
          </a:p>
        </p:txBody>
      </p:sp>
      <p:pic>
        <p:nvPicPr>
          <p:cNvPr id="6" name="Picture 5"/>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3151" t="-1" r="4276" b="17141"/>
          <a:stretch/>
        </p:blipFill>
        <p:spPr>
          <a:xfrm rot="21364043">
            <a:off x="694092" y="4504159"/>
            <a:ext cx="7628709" cy="1901489"/>
          </a:xfrm>
          <a:prstGeom prst="rect">
            <a:avLst/>
          </a:prstGeom>
        </p:spPr>
      </p:pic>
      <p:sp>
        <p:nvSpPr>
          <p:cNvPr id="7" name="Rounded Rectangle 6"/>
          <p:cNvSpPr/>
          <p:nvPr/>
        </p:nvSpPr>
        <p:spPr>
          <a:xfrm>
            <a:off x="117564" y="143691"/>
            <a:ext cx="4062549" cy="953589"/>
          </a:xfrm>
          <a:prstGeom prst="roundRect">
            <a:avLst>
              <a:gd name="adj" fmla="val 27787"/>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sz="4800" b="1" dirty="0">
                <a:solidFill>
                  <a:schemeClr val="tx1"/>
                </a:solidFill>
              </a:rPr>
              <a:t>Steps Tab</a:t>
            </a:r>
            <a:endParaRPr lang="fa-IR" sz="2400" b="1" dirty="0">
              <a:solidFill>
                <a:schemeClr val="tx1"/>
              </a:solidFill>
              <a:cs typeface="B Nazanin" panose="00000400000000000000" pitchFamily="2" charset="-78"/>
            </a:endParaRPr>
          </a:p>
        </p:txBody>
      </p:sp>
      <p:sp>
        <p:nvSpPr>
          <p:cNvPr id="8" name="Rounded Rectangle 7"/>
          <p:cNvSpPr/>
          <p:nvPr/>
        </p:nvSpPr>
        <p:spPr>
          <a:xfrm>
            <a:off x="284116" y="4101269"/>
            <a:ext cx="2103122" cy="718456"/>
          </a:xfrm>
          <a:prstGeom prst="roundRect">
            <a:avLst>
              <a:gd name="adj" fmla="val 2778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4800" b="1" dirty="0">
                <a:solidFill>
                  <a:schemeClr val="tx1"/>
                </a:solidFill>
                <a:cs typeface="B Nazanin" panose="00000400000000000000" pitchFamily="2" charset="-78"/>
              </a:rPr>
              <a:t>مزایا</a:t>
            </a:r>
            <a:endParaRPr lang="fa-IR" sz="2400" b="1" dirty="0">
              <a:solidFill>
                <a:schemeClr val="tx1"/>
              </a:solidFill>
              <a:cs typeface="B Nazanin" panose="00000400000000000000" pitchFamily="2" charset="-78"/>
            </a:endParaRPr>
          </a:p>
        </p:txBody>
      </p:sp>
      <p:cxnSp>
        <p:nvCxnSpPr>
          <p:cNvPr id="9" name="Straight Arrow Connector 8"/>
          <p:cNvCxnSpPr/>
          <p:nvPr/>
        </p:nvCxnSpPr>
        <p:spPr>
          <a:xfrm>
            <a:off x="1541417" y="3501552"/>
            <a:ext cx="783773" cy="70539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9"/>
          <p:cNvSpPr>
            <a:spLocks noGrp="1"/>
          </p:cNvSpPr>
          <p:nvPr>
            <p:ph type="sldNum" sz="quarter" idx="12"/>
          </p:nvPr>
        </p:nvSpPr>
        <p:spPr/>
        <p:txBody>
          <a:bodyPr/>
          <a:lstStyle/>
          <a:p>
            <a:fld id="{AC122D1C-E5F7-4783-BDC9-674F490CCAF7}" type="slidenum">
              <a:rPr lang="fa-IR" smtClean="0"/>
              <a:t>75</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808017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7564" y="1763486"/>
            <a:ext cx="8923809" cy="459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b="12319"/>
          <a:stretch/>
        </p:blipFill>
        <p:spPr>
          <a:xfrm>
            <a:off x="2769325" y="2794703"/>
            <a:ext cx="6272047" cy="836771"/>
          </a:xfrm>
          <a:prstGeom prst="rect">
            <a:avLst/>
          </a:prstGeom>
        </p:spPr>
      </p:pic>
      <p:pic>
        <p:nvPicPr>
          <p:cNvPr id="18" name="Picture 17"/>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534193" y="5261414"/>
            <a:ext cx="6507179" cy="828791"/>
          </a:xfrm>
          <a:prstGeom prst="rect">
            <a:avLst/>
          </a:prstGeom>
        </p:spPr>
      </p:pic>
      <p:sp>
        <p:nvSpPr>
          <p:cNvPr id="19" name="Horizontal Scroll 18"/>
          <p:cNvSpPr/>
          <p:nvPr/>
        </p:nvSpPr>
        <p:spPr>
          <a:xfrm>
            <a:off x="2155371" y="133546"/>
            <a:ext cx="4206240" cy="14234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solidFill>
                  <a:prstClr val="black"/>
                </a:solidFill>
                <a:cs typeface="B Nazanin" panose="00000400000000000000" pitchFamily="2" charset="-78"/>
              </a:rPr>
              <a:t>Constrain </a:t>
            </a:r>
            <a:r>
              <a:rPr lang="fa-IR" sz="4800" b="1" dirty="0">
                <a:solidFill>
                  <a:prstClr val="black"/>
                </a:solidFill>
                <a:cs typeface="B Nazanin" panose="00000400000000000000" pitchFamily="2" charset="-78"/>
              </a:rPr>
              <a:t>قید</a:t>
            </a:r>
            <a:endParaRPr lang="fa-IR" dirty="0"/>
          </a:p>
        </p:txBody>
      </p:sp>
      <p:sp>
        <p:nvSpPr>
          <p:cNvPr id="3" name="Slide Number Placeholder 2"/>
          <p:cNvSpPr>
            <a:spLocks noGrp="1"/>
          </p:cNvSpPr>
          <p:nvPr>
            <p:ph type="sldNum" sz="quarter" idx="12"/>
          </p:nvPr>
        </p:nvSpPr>
        <p:spPr/>
        <p:txBody>
          <a:bodyPr/>
          <a:lstStyle/>
          <a:p>
            <a:fld id="{AC122D1C-E5F7-4783-BDC9-674F490CCAF7}" type="slidenum">
              <a:rPr lang="fa-IR" smtClean="0"/>
              <a:t>76</a:t>
            </a:fld>
            <a:endParaRPr lang="fa-I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613443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orizontal Scroll 18"/>
          <p:cNvSpPr/>
          <p:nvPr/>
        </p:nvSpPr>
        <p:spPr>
          <a:xfrm>
            <a:off x="2196468" y="585609"/>
            <a:ext cx="4206240" cy="14234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solidFill>
                  <a:prstClr val="black"/>
                </a:solidFill>
                <a:cs typeface="B Nazanin" panose="00000400000000000000" pitchFamily="2" charset="-78"/>
              </a:rPr>
              <a:t>Constrain </a:t>
            </a:r>
            <a:r>
              <a:rPr lang="fa-IR" sz="4800" b="1" dirty="0">
                <a:solidFill>
                  <a:prstClr val="black"/>
                </a:solidFill>
                <a:cs typeface="B Nazanin" panose="00000400000000000000" pitchFamily="2" charset="-78"/>
              </a:rPr>
              <a:t>قید</a:t>
            </a:r>
            <a:endParaRPr lang="fa-IR" dirty="0"/>
          </a:p>
        </p:txBody>
      </p:sp>
      <p:sp>
        <p:nvSpPr>
          <p:cNvPr id="2" name="Rectangle 1"/>
          <p:cNvSpPr/>
          <p:nvPr/>
        </p:nvSpPr>
        <p:spPr>
          <a:xfrm>
            <a:off x="143838" y="2427344"/>
            <a:ext cx="8856471" cy="2631490"/>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r" rtl="1">
              <a:lnSpc>
                <a:spcPct val="150000"/>
              </a:lnSpc>
            </a:pPr>
            <a:r>
              <a:rPr lang="fa-IR" sz="2200" b="1" dirty="0">
                <a:solidFill>
                  <a:srgbClr val="000000"/>
                </a:solidFill>
                <a:latin typeface="iranyekan"/>
                <a:cs typeface="B Nazanin" panose="00000400000000000000" pitchFamily="2" charset="-78"/>
              </a:rPr>
              <a:t>برای حذف قیود</a:t>
            </a:r>
            <a:r>
              <a:rPr lang="en-US" sz="2200" b="1" dirty="0">
                <a:solidFill>
                  <a:srgbClr val="000000"/>
                </a:solidFill>
                <a:latin typeface="iranyekan"/>
                <a:cs typeface="B Nazanin" panose="00000400000000000000" pitchFamily="2" charset="-78"/>
              </a:rPr>
              <a:t>Constraint </a:t>
            </a:r>
            <a:r>
              <a:rPr lang="fa-IR" sz="2200" b="1" dirty="0">
                <a:solidFill>
                  <a:srgbClr val="000000"/>
                </a:solidFill>
                <a:latin typeface="iranyekan"/>
                <a:cs typeface="B Nazanin" panose="00000400000000000000" pitchFamily="2" charset="-78"/>
              </a:rPr>
              <a:t> در نرم افزار</a:t>
            </a:r>
            <a:r>
              <a:rPr lang="en-US" sz="2200" b="1" dirty="0">
                <a:solidFill>
                  <a:srgbClr val="000000"/>
                </a:solidFill>
                <a:latin typeface="iranyekan"/>
                <a:cs typeface="B Nazanin" panose="00000400000000000000" pitchFamily="2" charset="-78"/>
              </a:rPr>
              <a:t> P6 </a:t>
            </a:r>
            <a:r>
              <a:rPr lang="fa-IR" sz="2200" b="1" dirty="0">
                <a:solidFill>
                  <a:srgbClr val="000000"/>
                </a:solidFill>
                <a:latin typeface="iranyekan"/>
                <a:cs typeface="B Nazanin" panose="00000400000000000000" pitchFamily="2" charset="-78"/>
              </a:rPr>
              <a:t> لازم است ستون </a:t>
            </a:r>
            <a:r>
              <a:rPr lang="en-US" sz="2200" b="1" dirty="0">
                <a:solidFill>
                  <a:srgbClr val="000000"/>
                </a:solidFill>
                <a:latin typeface="iranyekan"/>
                <a:cs typeface="B Nazanin" panose="00000400000000000000" pitchFamily="2" charset="-78"/>
              </a:rPr>
              <a:t> Primary Constraint </a:t>
            </a:r>
            <a:r>
              <a:rPr lang="fa-IR" sz="2200" b="1" dirty="0">
                <a:solidFill>
                  <a:srgbClr val="000000"/>
                </a:solidFill>
                <a:latin typeface="iranyekan"/>
                <a:cs typeface="B Nazanin" panose="00000400000000000000" pitchFamily="2" charset="-78"/>
              </a:rPr>
              <a:t> را به نمای فعالیت ها اضافه کنید و سپس سلول </a:t>
            </a:r>
            <a:r>
              <a:rPr lang="en-US" sz="2200" b="1" dirty="0">
                <a:solidFill>
                  <a:srgbClr val="000000"/>
                </a:solidFill>
                <a:latin typeface="iranyekan"/>
                <a:cs typeface="B Nazanin" panose="00000400000000000000" pitchFamily="2" charset="-78"/>
              </a:rPr>
              <a:t> Primary Constraint </a:t>
            </a:r>
            <a:r>
              <a:rPr lang="fa-IR" sz="2200" b="1" dirty="0">
                <a:solidFill>
                  <a:srgbClr val="000000"/>
                </a:solidFill>
                <a:latin typeface="iranyekan"/>
                <a:cs typeface="B Nazanin" panose="00000400000000000000" pitchFamily="2" charset="-78"/>
              </a:rPr>
              <a:t>اولین فعالیت را انتخاب کرده، در لیست کشویی حالت بدون قید</a:t>
            </a:r>
            <a:r>
              <a:rPr lang="en-US" sz="2200" b="1" dirty="0">
                <a:solidFill>
                  <a:srgbClr val="000000"/>
                </a:solidFill>
                <a:latin typeface="iranyekan"/>
                <a:cs typeface="B Nazanin" panose="00000400000000000000" pitchFamily="2" charset="-78"/>
              </a:rPr>
              <a:t> none </a:t>
            </a:r>
            <a:r>
              <a:rPr lang="fa-IR" sz="2200" b="1" dirty="0">
                <a:solidFill>
                  <a:srgbClr val="000000"/>
                </a:solidFill>
                <a:latin typeface="iranyekan"/>
                <a:cs typeface="B Nazanin" panose="00000400000000000000" pitchFamily="2" charset="-78"/>
              </a:rPr>
              <a:t>قرار دهید و سپس مابقی فعالیت ها را انتخاب کرده ، راست کلیک و با ابزار </a:t>
            </a:r>
            <a:r>
              <a:rPr lang="en-US" sz="2200" b="1" dirty="0">
                <a:solidFill>
                  <a:srgbClr val="000000"/>
                </a:solidFill>
                <a:latin typeface="iranyekan"/>
                <a:cs typeface="B Nazanin" panose="00000400000000000000" pitchFamily="2" charset="-78"/>
              </a:rPr>
              <a:t>fill down</a:t>
            </a:r>
            <a:r>
              <a:rPr lang="fa-IR" sz="2200" b="1" dirty="0">
                <a:solidFill>
                  <a:srgbClr val="000000"/>
                </a:solidFill>
                <a:latin typeface="iranyekan"/>
                <a:cs typeface="B Nazanin" panose="00000400000000000000" pitchFamily="2" charset="-78"/>
              </a:rPr>
              <a:t> تمامی فعالیت را بدون قید کنید.</a:t>
            </a:r>
            <a:endParaRPr lang="fa-IR" sz="22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AC122D1C-E5F7-4783-BDC9-674F490CCAF7}" type="slidenum">
              <a:rPr lang="fa-IR" smtClean="0"/>
              <a:t>77</a:t>
            </a:fld>
            <a:endParaRPr lang="fa-I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213355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8921" y="1558824"/>
            <a:ext cx="8173515" cy="4361683"/>
          </a:xfrm>
        </p:spPr>
      </p:pic>
      <p:sp>
        <p:nvSpPr>
          <p:cNvPr id="2" name="Slide Number Placeholder 1"/>
          <p:cNvSpPr>
            <a:spLocks noGrp="1"/>
          </p:cNvSpPr>
          <p:nvPr>
            <p:ph type="sldNum" sz="quarter" idx="12"/>
          </p:nvPr>
        </p:nvSpPr>
        <p:spPr/>
        <p:txBody>
          <a:bodyPr/>
          <a:lstStyle/>
          <a:p>
            <a:fld id="{AC122D1C-E5F7-4783-BDC9-674F490CCAF7}" type="slidenum">
              <a:rPr lang="fa-IR" smtClean="0"/>
              <a:t>78</a:t>
            </a:fld>
            <a:endParaRPr lang="fa-IR"/>
          </a:p>
        </p:txBody>
      </p:sp>
      <p:sp>
        <p:nvSpPr>
          <p:cNvPr id="5" name="Horizontal Scroll 4"/>
          <p:cNvSpPr/>
          <p:nvPr/>
        </p:nvSpPr>
        <p:spPr>
          <a:xfrm>
            <a:off x="4479533" y="0"/>
            <a:ext cx="4204038" cy="1191802"/>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altLang="fa-IR" sz="4800" dirty="0">
                <a:solidFill>
                  <a:schemeClr val="bg2">
                    <a:lumMod val="10000"/>
                  </a:schemeClr>
                </a:solidFill>
                <a:cs typeface="B Koodak" panose="00000700000000000000" pitchFamily="2" charset="-78"/>
              </a:rPr>
              <a:t>نمودار منحنی </a:t>
            </a:r>
            <a:r>
              <a:rPr lang="en-US" altLang="fa-IR" sz="3600" b="1" dirty="0">
                <a:solidFill>
                  <a:schemeClr val="bg2">
                    <a:lumMod val="10000"/>
                  </a:schemeClr>
                </a:solidFill>
                <a:cs typeface="B Koodak" panose="00000700000000000000" pitchFamily="2" charset="-78"/>
              </a:rPr>
              <a:t>S</a:t>
            </a:r>
            <a:endParaRPr lang="fa-IR" dirty="0">
              <a:solidFill>
                <a:schemeClr val="bg2">
                  <a:lumMod val="10000"/>
                </a:schemeClr>
              </a:solidFill>
            </a:endParaRPr>
          </a:p>
        </p:txBody>
      </p:sp>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007503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89900" y="1859622"/>
            <a:ext cx="8432824" cy="3688361"/>
          </a:xfrm>
          <a:ln w="38100" cap="sq">
            <a:solidFill>
              <a:srgbClr val="000000"/>
            </a:solidFill>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122D1C-E5F7-4783-BDC9-674F490CCAF7}" type="slidenum">
              <a:rPr lang="fa-IR" smtClean="0"/>
              <a:t>79</a:t>
            </a:fld>
            <a:endParaRPr lang="fa-IR"/>
          </a:p>
        </p:txBody>
      </p:sp>
      <p:sp>
        <p:nvSpPr>
          <p:cNvPr id="6" name="Horizontal Scroll 5"/>
          <p:cNvSpPr/>
          <p:nvPr/>
        </p:nvSpPr>
        <p:spPr>
          <a:xfrm>
            <a:off x="4592549" y="236306"/>
            <a:ext cx="4204038" cy="1191802"/>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altLang="fa-IR" sz="4800" dirty="0">
                <a:solidFill>
                  <a:schemeClr val="bg2">
                    <a:lumMod val="10000"/>
                  </a:schemeClr>
                </a:solidFill>
                <a:cs typeface="B Koodak" panose="00000700000000000000" pitchFamily="2" charset="-78"/>
              </a:rPr>
              <a:t>نمودار منحنی </a:t>
            </a:r>
            <a:r>
              <a:rPr lang="en-US" altLang="fa-IR" sz="3600" b="1" dirty="0">
                <a:solidFill>
                  <a:schemeClr val="bg2">
                    <a:lumMod val="10000"/>
                  </a:schemeClr>
                </a:solidFill>
                <a:cs typeface="B Koodak" panose="00000700000000000000" pitchFamily="2" charset="-78"/>
              </a:rPr>
              <a:t>S</a:t>
            </a:r>
            <a:endParaRPr lang="fa-IR" dirty="0">
              <a:solidFill>
                <a:schemeClr val="bg2">
                  <a:lumMod val="10000"/>
                </a:schemeClr>
              </a:solidFill>
            </a:endParaRPr>
          </a:p>
        </p:txBody>
      </p:sp>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64210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22D1C-E5F7-4783-BDC9-674F490CCAF7}" type="slidenum">
              <a:rPr lang="fa-IR" smtClean="0"/>
              <a:t>8</a:t>
            </a:fld>
            <a:endParaRPr lang="fa-I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7470" t="4352" r="6731"/>
          <a:stretch/>
        </p:blipFill>
        <p:spPr>
          <a:xfrm>
            <a:off x="739739" y="729464"/>
            <a:ext cx="7150813" cy="5429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42651552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22D1C-E5F7-4783-BDC9-674F490CCAF7}" type="slidenum">
              <a:rPr lang="fa-IR" smtClean="0"/>
              <a:t>80</a:t>
            </a:fld>
            <a:endParaRPr lang="fa-IR"/>
          </a:p>
        </p:txBody>
      </p:sp>
      <p:sp>
        <p:nvSpPr>
          <p:cNvPr id="5" name="Content Placeholder 4"/>
          <p:cNvSpPr>
            <a:spLocks noGrp="1"/>
          </p:cNvSpPr>
          <p:nvPr>
            <p:ph idx="1"/>
          </p:nvPr>
        </p:nvSpPr>
        <p:spPr>
          <a:xfrm>
            <a:off x="300792" y="240633"/>
            <a:ext cx="8391146" cy="745686"/>
          </a:xfrm>
          <a:prstGeom prst="roundRect">
            <a:avLst>
              <a:gd name="adj" fmla="val 27787"/>
            </a:avLst>
          </a:prstGeom>
        </p:spPr>
        <p:style>
          <a:lnRef idx="0">
            <a:schemeClr val="accent4"/>
          </a:lnRef>
          <a:fillRef idx="3">
            <a:schemeClr val="accent4"/>
          </a:fillRef>
          <a:effectRef idx="3">
            <a:schemeClr val="accent4"/>
          </a:effectRef>
          <a:fontRef idx="minor">
            <a:schemeClr val="lt1"/>
          </a:fontRef>
        </p:style>
        <p:txBody>
          <a:bodyPr rtlCol="1" anchor="ctr">
            <a:normAutofit lnSpcReduction="10000"/>
          </a:bodyPr>
          <a:lstStyle/>
          <a:p>
            <a:pPr marL="0" indent="0" algn="ctr">
              <a:buNone/>
            </a:pPr>
            <a:r>
              <a:rPr lang="fa-IR" sz="3800" b="1" dirty="0">
                <a:solidFill>
                  <a:schemeClr val="tx1"/>
                </a:solidFill>
                <a:cs typeface="B Nazanin" panose="00000400000000000000" pitchFamily="2" charset="-78"/>
              </a:rPr>
              <a:t>روش های مشخص کردن و نمایش مسیر بحرانی</a:t>
            </a:r>
          </a:p>
        </p:txBody>
      </p:sp>
      <p:sp>
        <p:nvSpPr>
          <p:cNvPr id="6" name="Snip Diagonal Corner Rectangle 5"/>
          <p:cNvSpPr/>
          <p:nvPr/>
        </p:nvSpPr>
        <p:spPr>
          <a:xfrm>
            <a:off x="4642161" y="3513221"/>
            <a:ext cx="4316904" cy="606715"/>
          </a:xfrm>
          <a:prstGeom prst="snip2DiagRect">
            <a:avLst>
              <a:gd name="adj1" fmla="val 5263"/>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base"/>
            <a:r>
              <a:rPr lang="fa-IR" sz="2400" b="1" dirty="0">
                <a:solidFill>
                  <a:schemeClr val="tx1"/>
                </a:solidFill>
                <a:cs typeface="B Nazanin" panose="00000400000000000000" pitchFamily="2" charset="-78"/>
              </a:rPr>
              <a:t> با استفاده از </a:t>
            </a:r>
            <a:r>
              <a:rPr lang="fa-IR" sz="2400" b="1" dirty="0" err="1">
                <a:solidFill>
                  <a:schemeClr val="tx1"/>
                </a:solidFill>
                <a:cs typeface="B Nazanin" panose="00000400000000000000" pitchFamily="2" charset="-78"/>
              </a:rPr>
              <a:t>گانت</a:t>
            </a:r>
            <a:r>
              <a:rPr lang="fa-IR" sz="2400" b="1" dirty="0">
                <a:solidFill>
                  <a:schemeClr val="tx1"/>
                </a:solidFill>
                <a:cs typeface="B Nazanin" panose="00000400000000000000" pitchFamily="2" charset="-78"/>
              </a:rPr>
              <a:t> چارت:</a:t>
            </a:r>
            <a:endParaRPr lang="fa-IR" sz="2400" dirty="0">
              <a:solidFill>
                <a:schemeClr val="tx1"/>
              </a:solidFill>
              <a:cs typeface="B Nazanin" panose="00000400000000000000" pitchFamily="2" charset="-78"/>
            </a:endParaRPr>
          </a:p>
        </p:txBody>
      </p:sp>
      <p:sp>
        <p:nvSpPr>
          <p:cNvPr id="7" name="Snip Diagonal Corner Rectangle 6"/>
          <p:cNvSpPr/>
          <p:nvPr/>
        </p:nvSpPr>
        <p:spPr>
          <a:xfrm>
            <a:off x="3455902" y="4248003"/>
            <a:ext cx="5061374" cy="601397"/>
          </a:xfrm>
          <a:prstGeom prst="snip2DiagRect">
            <a:avLst>
              <a:gd name="adj1" fmla="val 5263"/>
              <a:gd name="adj2"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r" rtl="1" fontAlgn="base"/>
            <a:r>
              <a:rPr lang="fa-IR" sz="2400" b="1" dirty="0">
                <a:solidFill>
                  <a:schemeClr val="tx1"/>
                </a:solidFill>
                <a:cs typeface="B Nazanin" panose="00000400000000000000" pitchFamily="2" charset="-78"/>
              </a:rPr>
              <a:t> با استفاده از ستون مربوطه در نرم افزار</a:t>
            </a:r>
            <a:endParaRPr lang="fa-IR" sz="2400" dirty="0">
              <a:solidFill>
                <a:schemeClr val="tx1"/>
              </a:solidFill>
              <a:cs typeface="B Nazanin" panose="00000400000000000000" pitchFamily="2" charset="-78"/>
            </a:endParaRPr>
          </a:p>
        </p:txBody>
      </p:sp>
      <p:sp>
        <p:nvSpPr>
          <p:cNvPr id="8" name="Snip Diagonal Corner Rectangle 7"/>
          <p:cNvSpPr/>
          <p:nvPr/>
        </p:nvSpPr>
        <p:spPr>
          <a:xfrm>
            <a:off x="2769785" y="5013879"/>
            <a:ext cx="4422125" cy="595810"/>
          </a:xfrm>
          <a:prstGeom prst="snip2DiagRect">
            <a:avLst>
              <a:gd name="adj1" fmla="val 5263"/>
              <a:gd name="adj2"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r" rtl="1" fontAlgn="base"/>
            <a:r>
              <a:rPr lang="fa-IR" sz="2400" b="1" dirty="0">
                <a:solidFill>
                  <a:schemeClr val="tx1"/>
                </a:solidFill>
                <a:cs typeface="B Nazanin" panose="00000400000000000000" pitchFamily="2" charset="-78"/>
              </a:rPr>
              <a:t>با استفاده از </a:t>
            </a:r>
            <a:r>
              <a:rPr lang="en-US" sz="2400" b="1" dirty="0">
                <a:solidFill>
                  <a:schemeClr val="tx1"/>
                </a:solidFill>
                <a:cs typeface="B Nazanin" panose="00000400000000000000" pitchFamily="2" charset="-78"/>
              </a:rPr>
              <a:t>Schedule Log</a:t>
            </a:r>
            <a:endParaRPr lang="fa-IR" sz="2400" dirty="0">
              <a:solidFill>
                <a:schemeClr val="tx1"/>
              </a:solidFill>
              <a:cs typeface="B Nazanin" panose="00000400000000000000" pitchFamily="2" charset="-78"/>
            </a:endParaRPr>
          </a:p>
        </p:txBody>
      </p:sp>
      <p:sp>
        <p:nvSpPr>
          <p:cNvPr id="9" name="Snip Diagonal Corner Rectangle 8"/>
          <p:cNvSpPr/>
          <p:nvPr/>
        </p:nvSpPr>
        <p:spPr>
          <a:xfrm>
            <a:off x="1684962" y="5734873"/>
            <a:ext cx="4319880" cy="604281"/>
          </a:xfrm>
          <a:prstGeom prst="snip2DiagRect">
            <a:avLst>
              <a:gd name="adj1" fmla="val 13764"/>
              <a:gd name="adj2"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r" rtl="1" fontAlgn="base"/>
            <a:r>
              <a:rPr lang="fa-IR" sz="2400" b="1" dirty="0">
                <a:solidFill>
                  <a:schemeClr val="tx1"/>
                </a:solidFill>
                <a:cs typeface="B Nazanin" panose="00000400000000000000" pitchFamily="2" charset="-78"/>
              </a:rPr>
              <a:t>با استفاده از تعریف یک فیلتر جدید</a:t>
            </a:r>
            <a:endParaRPr lang="fa-IR" sz="2400"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1965"/>
          <a:stretch/>
        </p:blipFill>
        <p:spPr>
          <a:xfrm>
            <a:off x="326847" y="1126680"/>
            <a:ext cx="5005889" cy="2191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396669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22D1C-E5F7-4783-BDC9-674F490CCAF7}" type="slidenum">
              <a:rPr lang="fa-IR" smtClean="0"/>
              <a:t>81</a:t>
            </a:fld>
            <a:endParaRPr lang="fa-IR"/>
          </a:p>
        </p:txBody>
      </p:sp>
      <p:sp>
        <p:nvSpPr>
          <p:cNvPr id="5" name="Content Placeholder 4"/>
          <p:cNvSpPr>
            <a:spLocks noGrp="1"/>
          </p:cNvSpPr>
          <p:nvPr>
            <p:ph idx="1"/>
          </p:nvPr>
        </p:nvSpPr>
        <p:spPr>
          <a:xfrm>
            <a:off x="300791" y="240632"/>
            <a:ext cx="8482262" cy="998621"/>
          </a:xfrm>
          <a:prstGeom prst="roundRect">
            <a:avLst>
              <a:gd name="adj" fmla="val 27787"/>
            </a:avLst>
          </a:prstGeom>
        </p:spPr>
        <p:style>
          <a:lnRef idx="0">
            <a:schemeClr val="accent4"/>
          </a:lnRef>
          <a:fillRef idx="3">
            <a:schemeClr val="accent4"/>
          </a:fillRef>
          <a:effectRef idx="3">
            <a:schemeClr val="accent4"/>
          </a:effectRef>
          <a:fontRef idx="minor">
            <a:schemeClr val="lt1"/>
          </a:fontRef>
        </p:style>
        <p:txBody>
          <a:bodyPr rtlCol="1" anchor="ctr">
            <a:normAutofit fontScale="92500"/>
          </a:bodyPr>
          <a:lstStyle/>
          <a:p>
            <a:pPr marL="0" indent="0" algn="ctr">
              <a:buNone/>
            </a:pPr>
            <a:r>
              <a:rPr lang="fa-IR" sz="4800" dirty="0">
                <a:solidFill>
                  <a:schemeClr val="tx1"/>
                </a:solidFill>
                <a:cs typeface="B Nazanin" panose="00000400000000000000" pitchFamily="2" charset="-78"/>
              </a:rPr>
              <a:t>روش های مشخص کردن و نمایش مسیر بحرانی</a:t>
            </a:r>
            <a:endParaRPr lang="fa-IR" sz="2400" b="1" dirty="0">
              <a:solidFill>
                <a:schemeClr val="tx1"/>
              </a:solidFill>
              <a:cs typeface="B Nazanin" panose="00000400000000000000" pitchFamily="2" charset="-78"/>
            </a:endParaRPr>
          </a:p>
        </p:txBody>
      </p:sp>
      <p:sp>
        <p:nvSpPr>
          <p:cNvPr id="6" name="Snip Diagonal Corner Rectangle 5"/>
          <p:cNvSpPr/>
          <p:nvPr/>
        </p:nvSpPr>
        <p:spPr>
          <a:xfrm>
            <a:off x="4716379" y="1467854"/>
            <a:ext cx="4090737" cy="914400"/>
          </a:xfrm>
          <a:prstGeom prst="snip2DiagRect">
            <a:avLst>
              <a:gd name="adj1" fmla="val 5263"/>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base"/>
            <a:r>
              <a:rPr lang="fa-IR" sz="2400" b="1" dirty="0">
                <a:solidFill>
                  <a:schemeClr val="tx1"/>
                </a:solidFill>
                <a:cs typeface="B Nazanin" panose="00000400000000000000" pitchFamily="2" charset="-78"/>
              </a:rPr>
              <a:t> با استفاده از </a:t>
            </a:r>
            <a:r>
              <a:rPr lang="fa-IR" sz="2400" b="1" dirty="0" err="1">
                <a:solidFill>
                  <a:schemeClr val="tx1"/>
                </a:solidFill>
                <a:cs typeface="B Nazanin" panose="00000400000000000000" pitchFamily="2" charset="-78"/>
              </a:rPr>
              <a:t>گانت</a:t>
            </a:r>
            <a:r>
              <a:rPr lang="fa-IR" sz="2400" b="1" dirty="0">
                <a:solidFill>
                  <a:schemeClr val="tx1"/>
                </a:solidFill>
                <a:cs typeface="B Nazanin" panose="00000400000000000000" pitchFamily="2" charset="-78"/>
              </a:rPr>
              <a:t> چارت:</a:t>
            </a:r>
            <a:endParaRPr lang="fa-IR" sz="2400" dirty="0">
              <a:solidFill>
                <a:schemeClr val="tx1"/>
              </a:solidFill>
              <a:cs typeface="B Nazanin" panose="00000400000000000000" pitchFamily="2" charset="-78"/>
            </a:endParaRPr>
          </a:p>
        </p:txBody>
      </p:sp>
      <p:sp>
        <p:nvSpPr>
          <p:cNvPr id="2" name="Rectangle 1"/>
          <p:cNvSpPr/>
          <p:nvPr/>
        </p:nvSpPr>
        <p:spPr>
          <a:xfrm>
            <a:off x="120316" y="2502568"/>
            <a:ext cx="8903369" cy="2123658"/>
          </a:xfrm>
          <a:prstGeom prst="rect">
            <a:avLst/>
          </a:prstGeom>
        </p:spPr>
        <p:txBody>
          <a:bodyPr wrap="square">
            <a:spAutoFit/>
          </a:bodyPr>
          <a:lstStyle/>
          <a:p>
            <a:pPr algn="r" rtl="1">
              <a:lnSpc>
                <a:spcPct val="150000"/>
              </a:lnSpc>
            </a:pPr>
            <a:r>
              <a:rPr lang="fa-IR" sz="2200" dirty="0">
                <a:cs typeface="B Nazanin" panose="00000400000000000000" pitchFamily="2" charset="-78"/>
              </a:rPr>
              <a:t>جهت نمایش فعالیت های مسیر بحرانی با میله های قرمز رنگ در </a:t>
            </a:r>
            <a:r>
              <a:rPr lang="fa-IR" sz="2200" dirty="0" err="1">
                <a:cs typeface="B Nazanin" panose="00000400000000000000" pitchFamily="2" charset="-78"/>
              </a:rPr>
              <a:t>گانت</a:t>
            </a:r>
            <a:r>
              <a:rPr lang="fa-IR" sz="2200" dirty="0">
                <a:cs typeface="B Nazanin" panose="00000400000000000000" pitchFamily="2" charset="-78"/>
              </a:rPr>
              <a:t> چارت می بایست :</a:t>
            </a:r>
          </a:p>
          <a:p>
            <a:pPr algn="r" rtl="1">
              <a:lnSpc>
                <a:spcPct val="150000"/>
              </a:lnSpc>
            </a:pPr>
            <a:r>
              <a:rPr lang="fa-IR" sz="2200" dirty="0">
                <a:cs typeface="B Nazanin" panose="00000400000000000000" pitchFamily="2" charset="-78"/>
              </a:rPr>
              <a:t>  در این نما راست کلیک نمایید و در کادر باز شده گزینه </a:t>
            </a:r>
            <a:r>
              <a:rPr lang="en-US" sz="2200" dirty="0">
                <a:solidFill>
                  <a:srgbClr val="FF0000"/>
                </a:solidFill>
                <a:cs typeface="B Nazanin" panose="00000400000000000000" pitchFamily="2" charset="-78"/>
              </a:rPr>
              <a:t>Bars </a:t>
            </a:r>
            <a:r>
              <a:rPr lang="fa-IR" sz="2200" dirty="0">
                <a:solidFill>
                  <a:srgbClr val="FF0000"/>
                </a:solidFill>
                <a:cs typeface="B Nazanin" panose="00000400000000000000" pitchFamily="2" charset="-78"/>
              </a:rPr>
              <a:t> </a:t>
            </a:r>
            <a:r>
              <a:rPr lang="fa-IR" sz="2200" dirty="0">
                <a:cs typeface="B Nazanin" panose="00000400000000000000" pitchFamily="2" charset="-78"/>
              </a:rPr>
              <a:t>را کلیک نمایید.</a:t>
            </a:r>
          </a:p>
          <a:p>
            <a:pPr algn="r" rtl="1">
              <a:lnSpc>
                <a:spcPct val="150000"/>
              </a:lnSpc>
            </a:pPr>
            <a:r>
              <a:rPr lang="fa-IR" sz="2200" dirty="0">
                <a:cs typeface="B Nazanin" panose="00000400000000000000" pitchFamily="2" charset="-78"/>
              </a:rPr>
              <a:t>سپس در کادر باز شده گزینه </a:t>
            </a:r>
            <a:r>
              <a:rPr lang="en-US" sz="2200" dirty="0">
                <a:cs typeface="B Nazanin" panose="00000400000000000000" pitchFamily="2" charset="-78"/>
              </a:rPr>
              <a:t> </a:t>
            </a:r>
            <a:r>
              <a:rPr lang="en-US" sz="2200" dirty="0">
                <a:solidFill>
                  <a:srgbClr val="FF0000"/>
                </a:solidFill>
                <a:cs typeface="B Nazanin" panose="00000400000000000000" pitchFamily="2" charset="-78"/>
              </a:rPr>
              <a:t>Critical Remaining Work </a:t>
            </a:r>
            <a:r>
              <a:rPr lang="fa-IR" sz="2200" dirty="0">
                <a:cs typeface="B Nazanin" panose="00000400000000000000" pitchFamily="2" charset="-78"/>
              </a:rPr>
              <a:t>را انتخاب نمایید و با زدن تیک این گزینه آن را جهت نمایش در </a:t>
            </a:r>
            <a:r>
              <a:rPr lang="fa-IR" sz="2200" dirty="0" err="1">
                <a:cs typeface="B Nazanin" panose="00000400000000000000" pitchFamily="2" charset="-78"/>
              </a:rPr>
              <a:t>گانت</a:t>
            </a:r>
            <a:r>
              <a:rPr lang="fa-IR" sz="2200" dirty="0">
                <a:cs typeface="B Nazanin" panose="00000400000000000000" pitchFamily="2" charset="-78"/>
              </a:rPr>
              <a:t> چارت انتخاب نمایید.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340" y="4574598"/>
            <a:ext cx="4095750" cy="169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3623" t="2722" r="11865" b="48492"/>
          <a:stretch/>
        </p:blipFill>
        <p:spPr>
          <a:xfrm>
            <a:off x="940897" y="4645541"/>
            <a:ext cx="2045368" cy="1540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ooter Placeholder 6"/>
          <p:cNvSpPr>
            <a:spLocks noGrp="1"/>
          </p:cNvSpPr>
          <p:nvPr>
            <p:ph type="ftr" sz="quarter" idx="11"/>
          </p:nvPr>
        </p:nvSpPr>
        <p:spPr>
          <a:xfrm>
            <a:off x="2617984" y="6492875"/>
            <a:ext cx="3086100" cy="365125"/>
          </a:xfrm>
        </p:spPr>
        <p:txBody>
          <a:bodyPr/>
          <a:lstStyle/>
          <a:p>
            <a:r>
              <a:rPr lang="en-US"/>
              <a:t>Bahmaniie.ir</a:t>
            </a:r>
            <a:endParaRPr lang="fa-IR" dirty="0"/>
          </a:p>
        </p:txBody>
      </p:sp>
    </p:spTree>
    <p:extLst>
      <p:ext uri="{BB962C8B-B14F-4D97-AF65-F5344CB8AC3E}">
        <p14:creationId xmlns:p14="http://schemas.microsoft.com/office/powerpoint/2010/main" val="3202996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22D1C-E5F7-4783-BDC9-674F490CCAF7}" type="slidenum">
              <a:rPr lang="fa-IR" smtClean="0"/>
              <a:t>82</a:t>
            </a:fld>
            <a:endParaRPr lang="fa-IR"/>
          </a:p>
        </p:txBody>
      </p:sp>
      <p:sp>
        <p:nvSpPr>
          <p:cNvPr id="5" name="Content Placeholder 4"/>
          <p:cNvSpPr>
            <a:spLocks noGrp="1"/>
          </p:cNvSpPr>
          <p:nvPr>
            <p:ph idx="1"/>
          </p:nvPr>
        </p:nvSpPr>
        <p:spPr>
          <a:xfrm>
            <a:off x="300791" y="240632"/>
            <a:ext cx="8482262" cy="998621"/>
          </a:xfrm>
          <a:prstGeom prst="roundRect">
            <a:avLst>
              <a:gd name="adj" fmla="val 27787"/>
            </a:avLst>
          </a:prstGeom>
        </p:spPr>
        <p:style>
          <a:lnRef idx="0">
            <a:schemeClr val="accent4"/>
          </a:lnRef>
          <a:fillRef idx="3">
            <a:schemeClr val="accent4"/>
          </a:fillRef>
          <a:effectRef idx="3">
            <a:schemeClr val="accent4"/>
          </a:effectRef>
          <a:fontRef idx="minor">
            <a:schemeClr val="lt1"/>
          </a:fontRef>
        </p:style>
        <p:txBody>
          <a:bodyPr rtlCol="1" anchor="ctr">
            <a:normAutofit fontScale="92500"/>
          </a:bodyPr>
          <a:lstStyle/>
          <a:p>
            <a:pPr marL="0" indent="0" algn="ctr">
              <a:buNone/>
            </a:pPr>
            <a:r>
              <a:rPr lang="fa-IR" sz="4800" dirty="0">
                <a:solidFill>
                  <a:schemeClr val="tx1"/>
                </a:solidFill>
                <a:cs typeface="B Nazanin" panose="00000400000000000000" pitchFamily="2" charset="-78"/>
              </a:rPr>
              <a:t>روش های مشخص کردن و نمایش مسیر بحرانی</a:t>
            </a:r>
            <a:endParaRPr lang="fa-IR" sz="2400" b="1" dirty="0">
              <a:solidFill>
                <a:schemeClr val="tx1"/>
              </a:solidFill>
              <a:cs typeface="B Nazanin" panose="00000400000000000000" pitchFamily="2" charset="-78"/>
            </a:endParaRPr>
          </a:p>
        </p:txBody>
      </p:sp>
      <p:sp>
        <p:nvSpPr>
          <p:cNvPr id="7" name="Snip Diagonal Corner Rectangle 6"/>
          <p:cNvSpPr/>
          <p:nvPr/>
        </p:nvSpPr>
        <p:spPr>
          <a:xfrm>
            <a:off x="3922295" y="1632286"/>
            <a:ext cx="4952999" cy="914400"/>
          </a:xfrm>
          <a:prstGeom prst="snip2DiagRect">
            <a:avLst>
              <a:gd name="adj1" fmla="val 5263"/>
              <a:gd name="adj2"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r" rtl="1" fontAlgn="base"/>
            <a:r>
              <a:rPr lang="fa-IR" sz="2400" b="1" dirty="0">
                <a:solidFill>
                  <a:schemeClr val="tx1"/>
                </a:solidFill>
                <a:cs typeface="B Nazanin" panose="00000400000000000000" pitchFamily="2" charset="-78"/>
              </a:rPr>
              <a:t> با استفاده از ستون مربوطه در نرم افزار</a:t>
            </a:r>
            <a:endParaRPr lang="fa-IR" sz="2400" dirty="0">
              <a:solidFill>
                <a:schemeClr val="tx1"/>
              </a:solidFill>
              <a:cs typeface="B Nazanin" panose="00000400000000000000" pitchFamily="2" charset="-78"/>
            </a:endParaRPr>
          </a:p>
        </p:txBody>
      </p:sp>
      <p:sp>
        <p:nvSpPr>
          <p:cNvPr id="10" name="Rectangle 9"/>
          <p:cNvSpPr/>
          <p:nvPr/>
        </p:nvSpPr>
        <p:spPr>
          <a:xfrm>
            <a:off x="0" y="2719138"/>
            <a:ext cx="9059779" cy="2123658"/>
          </a:xfrm>
          <a:prstGeom prst="rect">
            <a:avLst/>
          </a:prstGeom>
        </p:spPr>
        <p:txBody>
          <a:bodyPr wrap="square">
            <a:spAutoFit/>
          </a:bodyPr>
          <a:lstStyle/>
          <a:p>
            <a:pPr algn="r" rtl="1">
              <a:lnSpc>
                <a:spcPct val="150000"/>
              </a:lnSpc>
            </a:pPr>
            <a:r>
              <a:rPr lang="fa-IR" sz="2200" dirty="0">
                <a:cs typeface="B Nazanin" panose="00000400000000000000" pitchFamily="2" charset="-78"/>
              </a:rPr>
              <a:t>برای این کار از ابزار </a:t>
            </a:r>
            <a:r>
              <a:rPr lang="en-US" sz="2200" dirty="0">
                <a:cs typeface="B Nazanin" panose="00000400000000000000" pitchFamily="2" charset="-78"/>
              </a:rPr>
              <a:t> Columns </a:t>
            </a:r>
            <a:r>
              <a:rPr lang="fa-IR" sz="2200" dirty="0">
                <a:cs typeface="B Nazanin" panose="00000400000000000000" pitchFamily="2" charset="-78"/>
              </a:rPr>
              <a:t>استفاده نمایید و گزینه </a:t>
            </a:r>
            <a:r>
              <a:rPr lang="en-US" sz="2200" dirty="0">
                <a:cs typeface="B Nazanin" panose="00000400000000000000" pitchFamily="2" charset="-78"/>
              </a:rPr>
              <a:t> Critical </a:t>
            </a:r>
            <a:r>
              <a:rPr lang="fa-IR" sz="2200" dirty="0">
                <a:cs typeface="B Nazanin" panose="00000400000000000000" pitchFamily="2" charset="-78"/>
              </a:rPr>
              <a:t>را انتخاب نمایید تا این ستون به نمای </a:t>
            </a:r>
            <a:r>
              <a:rPr lang="en-US" sz="2200" dirty="0">
                <a:cs typeface="B Nazanin" panose="00000400000000000000" pitchFamily="2" charset="-78"/>
              </a:rPr>
              <a:t> Activities </a:t>
            </a:r>
            <a:r>
              <a:rPr lang="fa-IR" sz="2200" dirty="0">
                <a:cs typeface="B Nazanin" panose="00000400000000000000" pitchFamily="2" charset="-78"/>
              </a:rPr>
              <a:t>اضافه گردد.</a:t>
            </a:r>
          </a:p>
          <a:p>
            <a:pPr algn="r" rtl="1">
              <a:lnSpc>
                <a:spcPct val="150000"/>
              </a:lnSpc>
            </a:pPr>
            <a:r>
              <a:rPr lang="fa-IR" sz="2200" dirty="0">
                <a:cs typeface="B Nazanin" panose="00000400000000000000" pitchFamily="2" charset="-78"/>
              </a:rPr>
              <a:t>همان طور که در شکل می بینید فعالیت </a:t>
            </a:r>
            <a:r>
              <a:rPr lang="fa-IR" sz="2200" dirty="0" err="1">
                <a:cs typeface="B Nazanin" panose="00000400000000000000" pitchFamily="2" charset="-78"/>
              </a:rPr>
              <a:t>هایی</a:t>
            </a:r>
            <a:r>
              <a:rPr lang="fa-IR" sz="2200" dirty="0">
                <a:cs typeface="B Nazanin" panose="00000400000000000000" pitchFamily="2" charset="-78"/>
              </a:rPr>
              <a:t> که در این ستون با تیک مشخص شده </a:t>
            </a:r>
            <a:r>
              <a:rPr lang="fa-IR" sz="2200" dirty="0" err="1">
                <a:cs typeface="B Nazanin" panose="00000400000000000000" pitchFamily="2" charset="-78"/>
              </a:rPr>
              <a:t>اند</a:t>
            </a:r>
            <a:r>
              <a:rPr lang="fa-IR" sz="2200" dirty="0">
                <a:cs typeface="B Nazanin" panose="00000400000000000000" pitchFamily="2" charset="-78"/>
              </a:rPr>
              <a:t> فعالیت های بحرانی هستند.</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25224" t="6111" b="20026"/>
          <a:stretch/>
        </p:blipFill>
        <p:spPr>
          <a:xfrm>
            <a:off x="685801" y="4860758"/>
            <a:ext cx="6113323" cy="1058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300137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22D1C-E5F7-4783-BDC9-674F490CCAF7}" type="slidenum">
              <a:rPr lang="fa-IR" smtClean="0"/>
              <a:t>83</a:t>
            </a:fld>
            <a:endParaRPr lang="fa-IR"/>
          </a:p>
        </p:txBody>
      </p:sp>
      <p:sp>
        <p:nvSpPr>
          <p:cNvPr id="5" name="Content Placeholder 4"/>
          <p:cNvSpPr>
            <a:spLocks noGrp="1"/>
          </p:cNvSpPr>
          <p:nvPr>
            <p:ph idx="1"/>
          </p:nvPr>
        </p:nvSpPr>
        <p:spPr>
          <a:xfrm>
            <a:off x="300791" y="240632"/>
            <a:ext cx="8482262" cy="998621"/>
          </a:xfrm>
          <a:prstGeom prst="roundRect">
            <a:avLst>
              <a:gd name="adj" fmla="val 27787"/>
            </a:avLst>
          </a:prstGeom>
        </p:spPr>
        <p:style>
          <a:lnRef idx="0">
            <a:schemeClr val="accent4"/>
          </a:lnRef>
          <a:fillRef idx="3">
            <a:schemeClr val="accent4"/>
          </a:fillRef>
          <a:effectRef idx="3">
            <a:schemeClr val="accent4"/>
          </a:effectRef>
          <a:fontRef idx="minor">
            <a:schemeClr val="lt1"/>
          </a:fontRef>
        </p:style>
        <p:txBody>
          <a:bodyPr rtlCol="1" anchor="ctr">
            <a:normAutofit fontScale="92500"/>
          </a:bodyPr>
          <a:lstStyle/>
          <a:p>
            <a:pPr marL="0" indent="0" algn="ctr">
              <a:buNone/>
            </a:pPr>
            <a:r>
              <a:rPr lang="fa-IR" sz="4800" dirty="0">
                <a:solidFill>
                  <a:schemeClr val="tx1"/>
                </a:solidFill>
                <a:cs typeface="B Nazanin" panose="00000400000000000000" pitchFamily="2" charset="-78"/>
              </a:rPr>
              <a:t>روش های مشخص کردن و نمایش مسیر بحرانی</a:t>
            </a:r>
            <a:endParaRPr lang="fa-IR" sz="2400" b="1" dirty="0">
              <a:solidFill>
                <a:schemeClr val="tx1"/>
              </a:solidFill>
              <a:cs typeface="B Nazanin" panose="00000400000000000000" pitchFamily="2" charset="-78"/>
            </a:endParaRPr>
          </a:p>
        </p:txBody>
      </p:sp>
      <p:sp>
        <p:nvSpPr>
          <p:cNvPr id="8" name="Snip Diagonal Corner Rectangle 7"/>
          <p:cNvSpPr/>
          <p:nvPr/>
        </p:nvSpPr>
        <p:spPr>
          <a:xfrm>
            <a:off x="4732149" y="1561671"/>
            <a:ext cx="4090737" cy="701303"/>
          </a:xfrm>
          <a:prstGeom prst="snip2DiagRect">
            <a:avLst>
              <a:gd name="adj1" fmla="val 5263"/>
              <a:gd name="adj2"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r" rtl="1" fontAlgn="base"/>
            <a:r>
              <a:rPr lang="fa-IR" sz="2400" b="1" dirty="0">
                <a:solidFill>
                  <a:schemeClr val="tx1"/>
                </a:solidFill>
                <a:cs typeface="B Nazanin" panose="00000400000000000000" pitchFamily="2" charset="-78"/>
              </a:rPr>
              <a:t>با استفاده از </a:t>
            </a:r>
            <a:r>
              <a:rPr lang="en-US" sz="2400" b="1" dirty="0">
                <a:solidFill>
                  <a:schemeClr val="tx1"/>
                </a:solidFill>
                <a:cs typeface="B Nazanin" panose="00000400000000000000" pitchFamily="2" charset="-78"/>
              </a:rPr>
              <a:t>Schedule Log</a:t>
            </a:r>
            <a:endParaRPr lang="fa-IR" sz="2400" dirty="0">
              <a:solidFill>
                <a:schemeClr val="tx1"/>
              </a:solidFill>
              <a:cs typeface="B Nazanin" panose="00000400000000000000" pitchFamily="2" charset="-78"/>
            </a:endParaRPr>
          </a:p>
        </p:txBody>
      </p:sp>
      <p:sp>
        <p:nvSpPr>
          <p:cNvPr id="10" name="Rectangle 9"/>
          <p:cNvSpPr/>
          <p:nvPr/>
        </p:nvSpPr>
        <p:spPr>
          <a:xfrm>
            <a:off x="0" y="2646949"/>
            <a:ext cx="9059779" cy="1573508"/>
          </a:xfrm>
          <a:prstGeom prst="rect">
            <a:avLst/>
          </a:prstGeom>
        </p:spPr>
        <p:txBody>
          <a:bodyPr wrap="square">
            <a:spAutoFit/>
          </a:bodyPr>
          <a:lstStyle/>
          <a:p>
            <a:pPr algn="r" rtl="1">
              <a:lnSpc>
                <a:spcPct val="150000"/>
              </a:lnSpc>
            </a:pPr>
            <a:r>
              <a:rPr lang="fa-IR" sz="2200" dirty="0">
                <a:cs typeface="B Nazanin" panose="00000400000000000000" pitchFamily="2" charset="-78"/>
              </a:rPr>
              <a:t>باید کادر </a:t>
            </a:r>
            <a:r>
              <a:rPr lang="en-US" sz="2200" dirty="0">
                <a:cs typeface="B Nazanin" panose="00000400000000000000" pitchFamily="2" charset="-78"/>
              </a:rPr>
              <a:t> Schedule </a:t>
            </a:r>
            <a:r>
              <a:rPr lang="fa-IR" sz="2200" dirty="0">
                <a:cs typeface="B Nazanin" panose="00000400000000000000" pitchFamily="2" charset="-78"/>
              </a:rPr>
              <a:t>را فعال نمایید. برای این کار میتوانید از ابزار مربوطه استفاده کنید از صفحه کلید کلیک </a:t>
            </a:r>
            <a:r>
              <a:rPr lang="en-US" sz="2200" dirty="0">
                <a:cs typeface="B Nazanin" panose="00000400000000000000" pitchFamily="2" charset="-78"/>
              </a:rPr>
              <a:t>F9 </a:t>
            </a:r>
            <a:r>
              <a:rPr lang="fa-IR" sz="2200" dirty="0">
                <a:cs typeface="B Nazanin" panose="00000400000000000000" pitchFamily="2" charset="-78"/>
              </a:rPr>
              <a:t> را فشار دهید. سپس در کادر باز شده گزینه </a:t>
            </a:r>
            <a:r>
              <a:rPr lang="en-US" sz="2200" dirty="0">
                <a:cs typeface="B Nazanin" panose="00000400000000000000" pitchFamily="2" charset="-78"/>
              </a:rPr>
              <a:t> </a:t>
            </a:r>
            <a:r>
              <a:rPr lang="en-US" sz="2200" dirty="0">
                <a:solidFill>
                  <a:srgbClr val="FF0000"/>
                </a:solidFill>
                <a:cs typeface="B Nazanin" panose="00000400000000000000" pitchFamily="2" charset="-78"/>
              </a:rPr>
              <a:t>View Log </a:t>
            </a:r>
            <a:r>
              <a:rPr lang="fa-IR" sz="2200" dirty="0">
                <a:cs typeface="B Nazanin" panose="00000400000000000000" pitchFamily="2" charset="-78"/>
              </a:rPr>
              <a:t>را انتخاب کنید. در فایل باز شده میتوانید فعالیت های بحرانی را مشاهده نمایید.</a:t>
            </a:r>
          </a:p>
        </p:txBody>
      </p:sp>
      <p:pic>
        <p:nvPicPr>
          <p:cNvPr id="2" name="Picture 1"/>
          <p:cNvPicPr>
            <a:picLocks noChangeAspect="1"/>
          </p:cNvPicPr>
          <p:nvPr/>
        </p:nvPicPr>
        <p:blipFill rotWithShape="1">
          <a:blip r:embed="rId2">
            <a:grayscl/>
            <a:extLst>
              <a:ext uri="{28A0092B-C50C-407E-A947-70E740481C1C}">
                <a14:useLocalDpi xmlns:a14="http://schemas.microsoft.com/office/drawing/2010/main" val="0"/>
              </a:ext>
            </a:extLst>
          </a:blip>
          <a:srcRect t="37776"/>
          <a:stretch/>
        </p:blipFill>
        <p:spPr>
          <a:xfrm>
            <a:off x="222585" y="4728410"/>
            <a:ext cx="7494315" cy="1347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29777694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22065"/>
          <a:stretch/>
        </p:blipFill>
        <p:spPr>
          <a:xfrm>
            <a:off x="404515" y="2133196"/>
            <a:ext cx="8334969" cy="2103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C122D1C-E5F7-4783-BDC9-674F490CCAF7}" type="slidenum">
              <a:rPr lang="fa-IR" smtClean="0"/>
              <a:t>84</a:t>
            </a:fld>
            <a:endParaRPr lang="fa-IR"/>
          </a:p>
        </p:txBody>
      </p:sp>
      <p:sp>
        <p:nvSpPr>
          <p:cNvPr id="7" name="Snip Diagonal Corner Rectangle 6"/>
          <p:cNvSpPr/>
          <p:nvPr/>
        </p:nvSpPr>
        <p:spPr>
          <a:xfrm>
            <a:off x="1383632" y="595901"/>
            <a:ext cx="6051884" cy="908045"/>
          </a:xfrm>
          <a:prstGeom prst="snip2DiagRect">
            <a:avLst>
              <a:gd name="adj1" fmla="val 50000"/>
              <a:gd name="adj2"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fontAlgn="base"/>
            <a:r>
              <a:rPr lang="fa-IR" sz="3200" b="1" dirty="0">
                <a:solidFill>
                  <a:schemeClr val="tx1"/>
                </a:solidFill>
                <a:cs typeface="B Nazanin" panose="00000400000000000000" pitchFamily="2" charset="-78"/>
              </a:rPr>
              <a:t>نکته مهم در </a:t>
            </a:r>
            <a:r>
              <a:rPr lang="fa-IR" sz="3200" b="1" dirty="0">
                <a:solidFill>
                  <a:srgbClr val="C00000"/>
                </a:solidFill>
                <a:cs typeface="B Nazanin" panose="00000400000000000000" pitchFamily="2" charset="-78"/>
              </a:rPr>
              <a:t>مسیر بحرانی</a:t>
            </a:r>
          </a:p>
        </p:txBody>
      </p:sp>
      <p:sp>
        <p:nvSpPr>
          <p:cNvPr id="2" name="Footer Placeholder 1"/>
          <p:cNvSpPr>
            <a:spLocks noGrp="1"/>
          </p:cNvSpPr>
          <p:nvPr>
            <p:ph type="ftr" sz="quarter" idx="11"/>
          </p:nvPr>
        </p:nvSpPr>
        <p:spPr/>
        <p:txBody>
          <a:bodyPr/>
          <a:lstStyle/>
          <a:p>
            <a:r>
              <a:rPr lang="en-US"/>
              <a:t>Bahmaniie.ir</a:t>
            </a:r>
            <a:endParaRPr lang="fa-IR"/>
          </a:p>
        </p:txBody>
      </p:sp>
      <p:sp>
        <p:nvSpPr>
          <p:cNvPr id="8" name="Line Callout 1 (Border and Accent Bar) 1">
            <a:extLst>
              <a:ext uri="{FF2B5EF4-FFF2-40B4-BE49-F238E27FC236}">
                <a16:creationId xmlns:a16="http://schemas.microsoft.com/office/drawing/2014/main" id="{9AAB2267-9063-40AB-A2DA-7830949DA973}"/>
              </a:ext>
            </a:extLst>
          </p:cNvPr>
          <p:cNvSpPr/>
          <p:nvPr/>
        </p:nvSpPr>
        <p:spPr>
          <a:xfrm>
            <a:off x="2111338" y="4866088"/>
            <a:ext cx="4921321" cy="883579"/>
          </a:xfrm>
          <a:prstGeom prst="accentBorderCallout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n w="0"/>
                <a:solidFill>
                  <a:schemeClr val="tx1"/>
                </a:solidFill>
                <a:effectLst>
                  <a:outerShdw blurRad="38100" dist="19050" dir="2700000" algn="tl" rotWithShape="0">
                    <a:schemeClr val="dk1">
                      <a:alpha val="40000"/>
                    </a:schemeClr>
                  </a:outerShdw>
                </a:effectLst>
              </a:rPr>
              <a:t>Instagram &amp; Website: </a:t>
            </a:r>
            <a:r>
              <a:rPr lang="en-US" sz="2400" b="1" dirty="0">
                <a:ln w="0"/>
                <a:solidFill>
                  <a:srgbClr val="FF0000"/>
                </a:solidFill>
                <a:effectLst>
                  <a:outerShdw blurRad="38100" dist="19050" dir="2700000" algn="tl" rotWithShape="0">
                    <a:schemeClr val="dk1">
                      <a:alpha val="40000"/>
                    </a:schemeClr>
                  </a:outerShdw>
                </a:effectLst>
              </a:rPr>
              <a:t>Bahmaniie.ir</a:t>
            </a:r>
          </a:p>
          <a:p>
            <a:pPr algn="ctr"/>
            <a:r>
              <a:rPr lang="en-US" sz="2400" dirty="0">
                <a:ln w="0"/>
                <a:solidFill>
                  <a:schemeClr val="tx1"/>
                </a:solidFill>
                <a:effectLst>
                  <a:outerShdw blurRad="38100" dist="19050" dir="2700000" algn="tl" rotWithShape="0">
                    <a:schemeClr val="dk1">
                      <a:alpha val="40000"/>
                    </a:schemeClr>
                  </a:outerShdw>
                </a:effectLst>
              </a:rPr>
              <a:t>Tel: 09384963377</a:t>
            </a:r>
            <a:endParaRPr lang="fa-I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669224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DDED-1C7B-4154-8B5F-5ACFBDE5A845}"/>
              </a:ext>
            </a:extLst>
          </p:cNvPr>
          <p:cNvSpPr>
            <a:spLocks noGrp="1"/>
          </p:cNvSpPr>
          <p:nvPr>
            <p:ph type="title"/>
          </p:nvPr>
        </p:nvSpPr>
        <p:spPr>
          <a:xfrm>
            <a:off x="629841" y="365127"/>
            <a:ext cx="7886700" cy="917574"/>
          </a:xfrm>
        </p:spPr>
        <p:txBody>
          <a:bodyPr>
            <a:normAutofit/>
          </a:bodyPr>
          <a:lstStyle/>
          <a:p>
            <a:pPr algn="ctr"/>
            <a:r>
              <a:rPr lang="fa-IR" b="1" dirty="0">
                <a:cs typeface="B Zar" panose="00000400000000000000" pitchFamily="2" charset="-78"/>
              </a:rPr>
              <a:t>مقالات تخصصی مدیریت پروژه ها</a:t>
            </a:r>
          </a:p>
        </p:txBody>
      </p:sp>
      <p:sp>
        <p:nvSpPr>
          <p:cNvPr id="3" name="Text Placeholder 2">
            <a:extLst>
              <a:ext uri="{FF2B5EF4-FFF2-40B4-BE49-F238E27FC236}">
                <a16:creationId xmlns:a16="http://schemas.microsoft.com/office/drawing/2014/main" id="{3F8089E8-8BEE-46CA-B63F-A57AC158056A}"/>
              </a:ext>
            </a:extLst>
          </p:cNvPr>
          <p:cNvSpPr>
            <a:spLocks noGrp="1"/>
          </p:cNvSpPr>
          <p:nvPr>
            <p:ph type="body" idx="1"/>
          </p:nvPr>
        </p:nvSpPr>
        <p:spPr>
          <a:xfrm>
            <a:off x="2637830" y="1212157"/>
            <a:ext cx="3868340" cy="823912"/>
          </a:xfrm>
        </p:spPr>
        <p:txBody>
          <a:bodyPr>
            <a:normAutofit/>
          </a:bodyPr>
          <a:lstStyle/>
          <a:p>
            <a:pPr algn="ctr"/>
            <a:r>
              <a:rPr lang="en-US" b="1" u="sng" dirty="0">
                <a:solidFill>
                  <a:srgbClr val="0563C1"/>
                </a:solidFill>
                <a:effectLst/>
                <a:latin typeface="Calibri" panose="020F0502020204030204" pitchFamily="34" charset="0"/>
                <a:ea typeface="Calibri" panose="020F0502020204030204" pitchFamily="34" charset="0"/>
                <a:cs typeface="B Zar" panose="00000400000000000000" pitchFamily="2" charset="-78"/>
                <a:hlinkClick r:id="rId2"/>
              </a:rPr>
              <a:t>https://bahmaniie.ir/p6-02</a:t>
            </a:r>
            <a:endParaRPr lang="fa-IR" sz="3200" dirty="0"/>
          </a:p>
        </p:txBody>
      </p:sp>
      <p:sp>
        <p:nvSpPr>
          <p:cNvPr id="5" name="Text Placeholder 4">
            <a:extLst>
              <a:ext uri="{FF2B5EF4-FFF2-40B4-BE49-F238E27FC236}">
                <a16:creationId xmlns:a16="http://schemas.microsoft.com/office/drawing/2014/main" id="{24758827-120A-46E9-8DF1-2A8118697F55}"/>
              </a:ext>
            </a:extLst>
          </p:cNvPr>
          <p:cNvSpPr>
            <a:spLocks noGrp="1"/>
          </p:cNvSpPr>
          <p:nvPr>
            <p:ph type="body" sz="quarter" idx="3"/>
          </p:nvPr>
        </p:nvSpPr>
        <p:spPr>
          <a:xfrm>
            <a:off x="1600200" y="2227364"/>
            <a:ext cx="5111750" cy="823912"/>
          </a:xfrm>
        </p:spPr>
        <p:txBody>
          <a:bodyPr>
            <a:normAutofit/>
          </a:bodyPr>
          <a:lstStyle/>
          <a:p>
            <a:r>
              <a:rPr lang="en-US" dirty="0">
                <a:hlinkClick r:id="rId3"/>
              </a:rPr>
              <a:t>https://bahmaniie.ir/parkinson</a:t>
            </a:r>
            <a:endParaRPr lang="en-US" dirty="0"/>
          </a:p>
          <a:p>
            <a:endParaRPr lang="fa-IR" dirty="0"/>
          </a:p>
        </p:txBody>
      </p:sp>
      <p:sp>
        <p:nvSpPr>
          <p:cNvPr id="7" name="Footer Placeholder 6">
            <a:extLst>
              <a:ext uri="{FF2B5EF4-FFF2-40B4-BE49-F238E27FC236}">
                <a16:creationId xmlns:a16="http://schemas.microsoft.com/office/drawing/2014/main" id="{7F5C89AF-4B3F-4AA8-842B-D7325FF79E9B}"/>
              </a:ext>
            </a:extLst>
          </p:cNvPr>
          <p:cNvSpPr>
            <a:spLocks noGrp="1"/>
          </p:cNvSpPr>
          <p:nvPr>
            <p:ph type="ftr" sz="quarter" idx="11"/>
          </p:nvPr>
        </p:nvSpPr>
        <p:spPr/>
        <p:txBody>
          <a:bodyPr/>
          <a:lstStyle/>
          <a:p>
            <a:r>
              <a:rPr lang="en-US" b="1" dirty="0">
                <a:solidFill>
                  <a:schemeClr val="tx1"/>
                </a:solidFill>
              </a:rPr>
              <a:t>Bahmaniie.ir</a:t>
            </a:r>
            <a:endParaRPr lang="fa-IR" b="1" dirty="0">
              <a:solidFill>
                <a:schemeClr val="tx1"/>
              </a:solidFill>
            </a:endParaRPr>
          </a:p>
        </p:txBody>
      </p:sp>
      <p:sp>
        <p:nvSpPr>
          <p:cNvPr id="8" name="Slide Number Placeholder 7">
            <a:extLst>
              <a:ext uri="{FF2B5EF4-FFF2-40B4-BE49-F238E27FC236}">
                <a16:creationId xmlns:a16="http://schemas.microsoft.com/office/drawing/2014/main" id="{A50ECCD8-145B-4550-B3BF-FA0DC06AF567}"/>
              </a:ext>
            </a:extLst>
          </p:cNvPr>
          <p:cNvSpPr>
            <a:spLocks noGrp="1"/>
          </p:cNvSpPr>
          <p:nvPr>
            <p:ph type="sldNum" sz="quarter" idx="12"/>
          </p:nvPr>
        </p:nvSpPr>
        <p:spPr/>
        <p:txBody>
          <a:bodyPr/>
          <a:lstStyle/>
          <a:p>
            <a:fld id="{AC122D1C-E5F7-4783-BDC9-674F490CCAF7}" type="slidenum">
              <a:rPr lang="fa-IR" smtClean="0"/>
              <a:t>85</a:t>
            </a:fld>
            <a:endParaRPr lang="fa-IR" dirty="0"/>
          </a:p>
        </p:txBody>
      </p:sp>
      <p:sp>
        <p:nvSpPr>
          <p:cNvPr id="13" name="Text Placeholder 4">
            <a:extLst>
              <a:ext uri="{FF2B5EF4-FFF2-40B4-BE49-F238E27FC236}">
                <a16:creationId xmlns:a16="http://schemas.microsoft.com/office/drawing/2014/main" id="{140BDC6C-E890-4511-87BF-96078E61070A}"/>
              </a:ext>
            </a:extLst>
          </p:cNvPr>
          <p:cNvSpPr txBox="1">
            <a:spLocks/>
          </p:cNvSpPr>
          <p:nvPr/>
        </p:nvSpPr>
        <p:spPr>
          <a:xfrm>
            <a:off x="1130300" y="3685886"/>
            <a:ext cx="6464300" cy="657616"/>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4"/>
              </a:rPr>
              <a:t>https://bahmaniie.ir/schedule-compression</a:t>
            </a:r>
            <a:endParaRPr lang="en-US" dirty="0"/>
          </a:p>
          <a:p>
            <a:endParaRPr lang="fa-IR" dirty="0"/>
          </a:p>
        </p:txBody>
      </p:sp>
      <p:sp>
        <p:nvSpPr>
          <p:cNvPr id="14" name="Text Placeholder 4">
            <a:extLst>
              <a:ext uri="{FF2B5EF4-FFF2-40B4-BE49-F238E27FC236}">
                <a16:creationId xmlns:a16="http://schemas.microsoft.com/office/drawing/2014/main" id="{9E312693-B5C4-4A30-A966-F2204A70C688}"/>
              </a:ext>
            </a:extLst>
          </p:cNvPr>
          <p:cNvSpPr txBox="1">
            <a:spLocks/>
          </p:cNvSpPr>
          <p:nvPr/>
        </p:nvSpPr>
        <p:spPr>
          <a:xfrm>
            <a:off x="1022350" y="4240213"/>
            <a:ext cx="646430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5"/>
              </a:rPr>
              <a:t>https://bahmaniie.ir/risk-management-02</a:t>
            </a:r>
            <a:endParaRPr lang="en-US" dirty="0"/>
          </a:p>
          <a:p>
            <a:endParaRPr lang="fa-IR" dirty="0"/>
          </a:p>
        </p:txBody>
      </p:sp>
      <p:sp>
        <p:nvSpPr>
          <p:cNvPr id="15" name="Text Placeholder 4">
            <a:extLst>
              <a:ext uri="{FF2B5EF4-FFF2-40B4-BE49-F238E27FC236}">
                <a16:creationId xmlns:a16="http://schemas.microsoft.com/office/drawing/2014/main" id="{714809F0-CAC2-470D-904D-C9AFB89A749D}"/>
              </a:ext>
            </a:extLst>
          </p:cNvPr>
          <p:cNvSpPr txBox="1">
            <a:spLocks/>
          </p:cNvSpPr>
          <p:nvPr/>
        </p:nvSpPr>
        <p:spPr>
          <a:xfrm>
            <a:off x="477441" y="4886326"/>
            <a:ext cx="646430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6"/>
              </a:rPr>
              <a:t>https://bahmaniie.ir/portfolio-01</a:t>
            </a:r>
            <a:endParaRPr lang="en-US" dirty="0"/>
          </a:p>
          <a:p>
            <a:endParaRPr lang="fa-IR" dirty="0"/>
          </a:p>
        </p:txBody>
      </p:sp>
      <p:sp>
        <p:nvSpPr>
          <p:cNvPr id="16" name="Text Placeholder 4">
            <a:extLst>
              <a:ext uri="{FF2B5EF4-FFF2-40B4-BE49-F238E27FC236}">
                <a16:creationId xmlns:a16="http://schemas.microsoft.com/office/drawing/2014/main" id="{8C826E54-D63D-4F3D-906D-43CDBB52887B}"/>
              </a:ext>
            </a:extLst>
          </p:cNvPr>
          <p:cNvSpPr txBox="1">
            <a:spLocks/>
          </p:cNvSpPr>
          <p:nvPr/>
        </p:nvSpPr>
        <p:spPr>
          <a:xfrm>
            <a:off x="1410890" y="2861974"/>
            <a:ext cx="511175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rgbClr val="FF0000"/>
                </a:solidFill>
                <a:hlinkClick r:id="rId7">
                  <a:extLst>
                    <a:ext uri="{A12FA001-AC4F-418D-AE19-62706E023703}">
                      <ahyp:hlinkClr xmlns:ahyp="http://schemas.microsoft.com/office/drawing/2018/hyperlinkcolor" val="tx"/>
                    </a:ext>
                  </a:extLst>
                </a:hlinkClick>
              </a:rPr>
              <a:t>https://bahmaniie.ir/post-70</a:t>
            </a:r>
            <a:endParaRPr lang="en-US" dirty="0">
              <a:solidFill>
                <a:srgbClr val="FF0000"/>
              </a:solidFill>
            </a:endParaRPr>
          </a:p>
          <a:p>
            <a:endParaRPr lang="fa-IR" dirty="0">
              <a:solidFill>
                <a:srgbClr val="FF0000"/>
              </a:solidFill>
            </a:endParaRPr>
          </a:p>
        </p:txBody>
      </p:sp>
      <p:sp>
        <p:nvSpPr>
          <p:cNvPr id="17" name="Text Placeholder 4">
            <a:extLst>
              <a:ext uri="{FF2B5EF4-FFF2-40B4-BE49-F238E27FC236}">
                <a16:creationId xmlns:a16="http://schemas.microsoft.com/office/drawing/2014/main" id="{17229ED2-9F5E-48B0-8AEC-6BEF1ACFFFB2}"/>
              </a:ext>
            </a:extLst>
          </p:cNvPr>
          <p:cNvSpPr txBox="1">
            <a:spLocks/>
          </p:cNvSpPr>
          <p:nvPr/>
        </p:nvSpPr>
        <p:spPr>
          <a:xfrm>
            <a:off x="923925" y="5454461"/>
            <a:ext cx="6464300" cy="823912"/>
          </a:xfrm>
          <a:prstGeom prst="rect">
            <a:avLst/>
          </a:prstGeom>
        </p:spPr>
        <p:txBody>
          <a:bodyPr vert="horz" lIns="91440" tIns="45720" rIns="91440" bIns="45720" rtlCol="0"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8"/>
              </a:rPr>
              <a:t>https://bahmaniie.ir/reschedule-replan</a:t>
            </a:r>
            <a:endParaRPr lang="en-US" dirty="0"/>
          </a:p>
          <a:p>
            <a:endParaRPr lang="fa-IR" dirty="0"/>
          </a:p>
        </p:txBody>
      </p:sp>
      <p:sp>
        <p:nvSpPr>
          <p:cNvPr id="18" name="Speech Bubble: Oval 17">
            <a:extLst>
              <a:ext uri="{FF2B5EF4-FFF2-40B4-BE49-F238E27FC236}">
                <a16:creationId xmlns:a16="http://schemas.microsoft.com/office/drawing/2014/main" id="{D604383D-D440-4D84-B5FA-4007830BA76A}"/>
              </a:ext>
            </a:extLst>
          </p:cNvPr>
          <p:cNvSpPr/>
          <p:nvPr/>
        </p:nvSpPr>
        <p:spPr bwMode="auto">
          <a:xfrm>
            <a:off x="76200" y="1347164"/>
            <a:ext cx="1728192" cy="570147"/>
          </a:xfrm>
          <a:prstGeom prst="wedgeEllipseCallout">
            <a:avLst>
              <a:gd name="adj1" fmla="val 65392"/>
              <a:gd name="adj2" fmla="val 1813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noFill/>
                </a:ln>
                <a:solidFill>
                  <a:schemeClr val="tx1"/>
                </a:solidFill>
                <a:effectLst/>
                <a:latin typeface=" b NAZANIN"/>
                <a:cs typeface="B Zar" panose="00000400000000000000" pitchFamily="2" charset="-78"/>
              </a:rPr>
              <a:t>کلیک کنید</a:t>
            </a:r>
          </a:p>
        </p:txBody>
      </p:sp>
    </p:spTree>
    <p:extLst>
      <p:ext uri="{BB962C8B-B14F-4D97-AF65-F5344CB8AC3E}">
        <p14:creationId xmlns:p14="http://schemas.microsoft.com/office/powerpoint/2010/main" val="1112797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Content Placeholder 5">
            <a:extLst>
              <a:ext uri="{FF2B5EF4-FFF2-40B4-BE49-F238E27FC236}">
                <a16:creationId xmlns:a16="http://schemas.microsoft.com/office/drawing/2014/main" id="{6CA55A18-FADD-49AC-ACA8-21C1D8C027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17422154">
            <a:off x="5557" y="2605881"/>
            <a:ext cx="3967162" cy="1158875"/>
          </a:xfrm>
        </p:spPr>
      </p:pic>
      <p:pic>
        <p:nvPicPr>
          <p:cNvPr id="7" name="Picture 6">
            <a:extLst>
              <a:ext uri="{FF2B5EF4-FFF2-40B4-BE49-F238E27FC236}">
                <a16:creationId xmlns:a16="http://schemas.microsoft.com/office/drawing/2014/main" id="{25CC2CFC-3B9D-4B9A-B979-1B14DF4EE54E}"/>
              </a:ext>
            </a:extLst>
          </p:cNvPr>
          <p:cNvPicPr>
            <a:picLocks noChangeAspect="1"/>
          </p:cNvPicPr>
          <p:nvPr/>
        </p:nvPicPr>
        <p:blipFill rotWithShape="1">
          <a:blip r:embed="rId3">
            <a:extLst>
              <a:ext uri="{28A0092B-C50C-407E-A947-70E740481C1C}">
                <a14:useLocalDpi xmlns:a14="http://schemas.microsoft.com/office/drawing/2010/main" val="0"/>
              </a:ext>
            </a:extLst>
          </a:blip>
          <a:srcRect t="4445" b="7301"/>
          <a:stretch/>
        </p:blipFill>
        <p:spPr>
          <a:xfrm>
            <a:off x="1763690" y="548680"/>
            <a:ext cx="6754199" cy="540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43716" name="Footer Placeholder 3">
            <a:extLst>
              <a:ext uri="{FF2B5EF4-FFF2-40B4-BE49-F238E27FC236}">
                <a16:creationId xmlns:a16="http://schemas.microsoft.com/office/drawing/2014/main" id="{689AF83A-7F15-449F-AC92-577E0B9AD78F}"/>
              </a:ext>
            </a:extLst>
          </p:cNvPr>
          <p:cNvSpPr>
            <a:spLocks noGrp="1"/>
          </p:cNvSpPr>
          <p:nvPr>
            <p:ph type="ftr" sz="quarter" idx="10"/>
          </p:nvPr>
        </p:nvSpPr>
        <p:spPr>
          <a:xfrm>
            <a:off x="2771775"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fa-IR" sz="1200"/>
              <a:t>Bahmaniie.ir</a:t>
            </a:r>
          </a:p>
        </p:txBody>
      </p:sp>
      <p:sp>
        <p:nvSpPr>
          <p:cNvPr id="243717" name="Slide Number Placeholder 1">
            <a:extLst>
              <a:ext uri="{FF2B5EF4-FFF2-40B4-BE49-F238E27FC236}">
                <a16:creationId xmlns:a16="http://schemas.microsoft.com/office/drawing/2014/main" id="{16BB4FFF-C1B9-4990-91AF-63727C7C30D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DF23821F-F278-4624-BC62-E7A16FEA54EE}" type="slidenum">
              <a:rPr lang="ar-SA" altLang="en-US" sz="1200">
                <a:latin typeface="Arial Black" panose="020B0A04020102020204" pitchFamily="34" charset="0"/>
              </a:rPr>
              <a:pPr rtl="0">
                <a:spcBef>
                  <a:spcPct val="0"/>
                </a:spcBef>
                <a:buClrTx/>
                <a:buSzTx/>
                <a:buFontTx/>
                <a:buNone/>
              </a:pPr>
              <a:t>86</a:t>
            </a:fld>
            <a:endParaRPr lang="en-US" altLang="en-US" sz="1200">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22D1C-E5F7-4783-BDC9-674F490CCAF7}" type="slidenum">
              <a:rPr lang="fa-IR" smtClean="0"/>
              <a:t>9</a:t>
            </a:fld>
            <a:endParaRPr lang="fa-I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292" t="5630" r="11011" b="6819"/>
          <a:stretch/>
        </p:blipFill>
        <p:spPr>
          <a:xfrm>
            <a:off x="893852" y="711484"/>
            <a:ext cx="7284378" cy="5463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p:cNvSpPr>
            <a:spLocks noGrp="1"/>
          </p:cNvSpPr>
          <p:nvPr>
            <p:ph type="ftr" sz="quarter" idx="11"/>
          </p:nvPr>
        </p:nvSpPr>
        <p:spPr/>
        <p:txBody>
          <a:bodyPr/>
          <a:lstStyle/>
          <a:p>
            <a:r>
              <a:rPr lang="en-US"/>
              <a:t>Bahmaniie.ir</a:t>
            </a:r>
            <a:endParaRPr lang="fa-IR"/>
          </a:p>
        </p:txBody>
      </p:sp>
    </p:spTree>
    <p:extLst>
      <p:ext uri="{BB962C8B-B14F-4D97-AF65-F5344CB8AC3E}">
        <p14:creationId xmlns:p14="http://schemas.microsoft.com/office/powerpoint/2010/main" val="1116582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1222</TotalTime>
  <Words>3821</Words>
  <Application>Microsoft Office PowerPoint</Application>
  <PresentationFormat>On-screen Show (4:3)</PresentationFormat>
  <Paragraphs>490</Paragraphs>
  <Slides>86</Slides>
  <Notes>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86</vt:i4>
      </vt:variant>
    </vt:vector>
  </HeadingPairs>
  <TitlesOfParts>
    <vt:vector size="103" baseType="lpstr">
      <vt:lpstr> b NAZANIN</vt:lpstr>
      <vt:lpstr>2  Titr</vt:lpstr>
      <vt:lpstr>Aharoni</vt:lpstr>
      <vt:lpstr>Arial</vt:lpstr>
      <vt:lpstr>Arial Black</vt:lpstr>
      <vt:lpstr>BNazanin</vt:lpstr>
      <vt:lpstr>Calibri</vt:lpstr>
      <vt:lpstr>Calibri Light</vt:lpstr>
      <vt:lpstr>Constantia</vt:lpstr>
      <vt:lpstr>IRANSans</vt:lpstr>
      <vt:lpstr>IRANSans</vt:lpstr>
      <vt:lpstr>iranyekan</vt:lpstr>
      <vt:lpstr>sc_iranyekan</vt:lpstr>
      <vt:lpstr>Wingdings</vt:lpstr>
      <vt:lpstr>Wingdings2</vt:lpstr>
      <vt:lpstr>WinSoft Pro</vt:lpstr>
      <vt:lpstr>Office Theme</vt:lpstr>
      <vt:lpstr>PowerPoint Presentation</vt:lpstr>
      <vt:lpstr>PowerPoint Presentation</vt:lpstr>
      <vt:lpstr>PowerPoint Presentation</vt:lpstr>
      <vt:lpstr>PowerPoint Presentation</vt:lpstr>
      <vt:lpstr>برنامه ریزی و کنترل پروژه  به سبک بهمنی Alfa Project Management</vt:lpstr>
      <vt:lpstr>مقالات تخصصی مدیریت پروژه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نمونه ساختار شکست کار یا  WBS پروژه های ساختمانی</vt:lpstr>
      <vt:lpstr>PowerPoint Presentation</vt:lpstr>
      <vt:lpstr>PowerPoint Presentation</vt:lpstr>
      <vt:lpstr>ادامه نمونه ساختار شکست پروژه</vt:lpstr>
      <vt:lpstr>ادامه نمونه ساختار شکست پروژه</vt:lpstr>
      <vt:lpstr>ادامه نمونه ساختار شکست پروژه</vt:lpstr>
      <vt:lpstr>نمونه ساختار شکست هزینه براساس قرارداد</vt:lpstr>
      <vt:lpstr>PowerPoint Presentation</vt:lpstr>
      <vt:lpstr>PowerPoint Presentation</vt:lpstr>
      <vt:lpstr>انواع فعالیت در نرم افزار P6</vt:lpstr>
      <vt:lpstr>PowerPoint Presentation</vt:lpstr>
      <vt:lpstr>انواع فعالیت در نرم افزار P6</vt:lpstr>
      <vt:lpstr>PowerPoint Presentation</vt:lpstr>
      <vt:lpstr>تعريف رويدادها  (Milestone)</vt:lpstr>
      <vt:lpstr>ارزش وزنی W.Fدر P6</vt:lpstr>
      <vt:lpstr>نکات مهم در منبع مجازی و مراحل انجام </vt:lpstr>
      <vt:lpstr>نکات مهم در منبع مجازی و مراحل انجام </vt:lpstr>
      <vt:lpstr>PowerPoint Presentation</vt:lpstr>
      <vt:lpstr>PowerPoint Presentation</vt:lpstr>
      <vt:lpstr>نکات مهم در منبع مجازی و مراحل انجام </vt:lpstr>
      <vt:lpstr>نکات مهم در منبع مجازی و مراحل انجام </vt:lpstr>
      <vt:lpstr>درصد پیشرفت برنامه ی و واقعی</vt:lpstr>
      <vt:lpstr>تعریف ! تخصیص ! و تسطیح منابع</vt:lpstr>
      <vt:lpstr>انواع منبع</vt:lpstr>
      <vt:lpstr>انواع منابع</vt:lpstr>
      <vt:lpstr>تعریف ! </vt:lpstr>
      <vt:lpstr>تسطیح منابع در پریماورا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تنظیمات مربوط به تاریخ Dates</vt:lpstr>
      <vt:lpstr>تنظیمات مربوط به تاریخ Dates</vt:lpstr>
      <vt:lpstr>تنظیمات مربوط به تب Notebook </vt:lpstr>
      <vt:lpstr> Notebook Topics  گزينه Admin Categories درپنجره  </vt:lpstr>
      <vt:lpstr>PowerPoint Presentation</vt:lpstr>
      <vt:lpstr>PowerPoint Presentation</vt:lpstr>
      <vt:lpstr>PowerPoint Presentation</vt:lpstr>
      <vt:lpstr>تخصیص تقویم به پروژه</vt:lpstr>
      <vt:lpstr>پروژه را تعريف كنيد ، براي اين منظور ابتدا از گزينه  WBS بعد از ايجاد پروژه بايد روي صفحه استفاده كنيد . WBS را انتخاب كرده و يا از آيكون  WBS  گزينه Enterprise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مقالات تخصصی مدیریت پروژه ها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dc:creator>
  <cp:lastModifiedBy>haman</cp:lastModifiedBy>
  <cp:revision>143</cp:revision>
  <cp:lastPrinted>2021-05-09T09:52:13Z</cp:lastPrinted>
  <dcterms:created xsi:type="dcterms:W3CDTF">2021-01-27T16:17:21Z</dcterms:created>
  <dcterms:modified xsi:type="dcterms:W3CDTF">2023-06-20T09:02:15Z</dcterms:modified>
</cp:coreProperties>
</file>